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8" r:id="rId2"/>
    <p:sldId id="281" r:id="rId3"/>
    <p:sldId id="299" r:id="rId4"/>
    <p:sldId id="300" r:id="rId5"/>
    <p:sldId id="301" r:id="rId6"/>
    <p:sldId id="302" r:id="rId7"/>
    <p:sldId id="303" r:id="rId8"/>
    <p:sldId id="304" r:id="rId9"/>
    <p:sldId id="305" r:id="rId10"/>
    <p:sldId id="287"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8BADCE73-91F3-4DBE-B209-0F542D8E9A48}">
          <p14:sldIdLst>
            <p14:sldId id="278"/>
            <p14:sldId id="281"/>
            <p14:sldId id="299"/>
            <p14:sldId id="300"/>
            <p14:sldId id="301"/>
            <p14:sldId id="302"/>
            <p14:sldId id="303"/>
            <p14:sldId id="304"/>
            <p14:sldId id="305"/>
            <p14:sldId id="28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143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0CFAB-B9E7-4242-BD31-971689669953}"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ru-RU"/>
        </a:p>
      </dgm:t>
    </dgm:pt>
    <dgm:pt modelId="{FA79AA9E-6C69-4ACE-AE70-D2CF6E89EDB8}" type="pres">
      <dgm:prSet presAssocID="{A3B0CFAB-B9E7-4242-BD31-971689669953}" presName="compositeShape" presStyleCnt="0">
        <dgm:presLayoutVars>
          <dgm:chMax val="7"/>
          <dgm:dir/>
          <dgm:resizeHandles val="exact"/>
        </dgm:presLayoutVars>
      </dgm:prSet>
      <dgm:spPr/>
      <dgm:t>
        <a:bodyPr/>
        <a:lstStyle/>
        <a:p>
          <a:endParaRPr lang="ru-RU"/>
        </a:p>
      </dgm:t>
    </dgm:pt>
  </dgm:ptLst>
  <dgm:cxnLst>
    <dgm:cxn modelId="{F1CA5798-9F12-4A69-B981-156138934073}" type="presOf" srcId="{A3B0CFAB-B9E7-4242-BD31-971689669953}" destId="{FA79AA9E-6C69-4ACE-AE70-D2CF6E89EDB8}" srcOrd="0"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2EFE9-92B8-4A3B-8220-022F72996984}" type="datetimeFigureOut">
              <a:rPr lang="ru-RU" smtClean="0"/>
              <a:pPr/>
              <a:t>02.02.2024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A5728F-C7A4-4E7A-8A67-854F1931BC80}" type="slidenum">
              <a:rPr lang="ru-RU" smtClean="0"/>
              <a:pPr/>
              <a:t>‹#›</a:t>
            </a:fld>
            <a:endParaRPr lang="ru-RU" dirty="0"/>
          </a:p>
        </p:txBody>
      </p:sp>
    </p:spTree>
    <p:extLst>
      <p:ext uri="{BB962C8B-B14F-4D97-AF65-F5344CB8AC3E}">
        <p14:creationId xmlns:p14="http://schemas.microsoft.com/office/powerpoint/2010/main" val="154919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A5728F-C7A4-4E7A-8A67-854F1931BC80}" type="slidenum">
              <a:rPr lang="ru-RU" smtClean="0"/>
              <a:pPr/>
              <a:t>2</a:t>
            </a:fld>
            <a:endParaRPr lang="ru-RU" dirty="0"/>
          </a:p>
        </p:txBody>
      </p:sp>
    </p:spTree>
    <p:extLst>
      <p:ext uri="{BB962C8B-B14F-4D97-AF65-F5344CB8AC3E}">
        <p14:creationId xmlns:p14="http://schemas.microsoft.com/office/powerpoint/2010/main" val="137975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A5728F-C7A4-4E7A-8A67-854F1931BC80}" type="slidenum">
              <a:rPr lang="ru-RU" smtClean="0"/>
              <a:pPr/>
              <a:t>3</a:t>
            </a:fld>
            <a:endParaRPr lang="ru-RU" dirty="0"/>
          </a:p>
        </p:txBody>
      </p:sp>
    </p:spTree>
    <p:extLst>
      <p:ext uri="{BB962C8B-B14F-4D97-AF65-F5344CB8AC3E}">
        <p14:creationId xmlns:p14="http://schemas.microsoft.com/office/powerpoint/2010/main" val="1379758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A5728F-C7A4-4E7A-8A67-854F1931BC80}" type="slidenum">
              <a:rPr lang="ru-RU" smtClean="0"/>
              <a:pPr/>
              <a:t>4</a:t>
            </a:fld>
            <a:endParaRPr lang="ru-RU" dirty="0"/>
          </a:p>
        </p:txBody>
      </p:sp>
    </p:spTree>
    <p:extLst>
      <p:ext uri="{BB962C8B-B14F-4D97-AF65-F5344CB8AC3E}">
        <p14:creationId xmlns:p14="http://schemas.microsoft.com/office/powerpoint/2010/main" val="1379758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A5728F-C7A4-4E7A-8A67-854F1931BC80}" type="slidenum">
              <a:rPr lang="ru-RU" smtClean="0"/>
              <a:pPr/>
              <a:t>5</a:t>
            </a:fld>
            <a:endParaRPr lang="ru-RU" dirty="0"/>
          </a:p>
        </p:txBody>
      </p:sp>
    </p:spTree>
    <p:extLst>
      <p:ext uri="{BB962C8B-B14F-4D97-AF65-F5344CB8AC3E}">
        <p14:creationId xmlns:p14="http://schemas.microsoft.com/office/powerpoint/2010/main" val="1379758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A5728F-C7A4-4E7A-8A67-854F1931BC80}" type="slidenum">
              <a:rPr lang="ru-RU" smtClean="0"/>
              <a:pPr/>
              <a:t>6</a:t>
            </a:fld>
            <a:endParaRPr lang="ru-RU" dirty="0"/>
          </a:p>
        </p:txBody>
      </p:sp>
    </p:spTree>
    <p:extLst>
      <p:ext uri="{BB962C8B-B14F-4D97-AF65-F5344CB8AC3E}">
        <p14:creationId xmlns:p14="http://schemas.microsoft.com/office/powerpoint/2010/main" val="1379758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A5728F-C7A4-4E7A-8A67-854F1931BC80}" type="slidenum">
              <a:rPr lang="ru-RU" smtClean="0"/>
              <a:pPr/>
              <a:t>7</a:t>
            </a:fld>
            <a:endParaRPr lang="ru-RU" dirty="0"/>
          </a:p>
        </p:txBody>
      </p:sp>
    </p:spTree>
    <p:extLst>
      <p:ext uri="{BB962C8B-B14F-4D97-AF65-F5344CB8AC3E}">
        <p14:creationId xmlns:p14="http://schemas.microsoft.com/office/powerpoint/2010/main" val="137975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A5728F-C7A4-4E7A-8A67-854F1931BC80}" type="slidenum">
              <a:rPr lang="ru-RU" smtClean="0"/>
              <a:pPr/>
              <a:t>8</a:t>
            </a:fld>
            <a:endParaRPr lang="ru-RU" dirty="0"/>
          </a:p>
        </p:txBody>
      </p:sp>
    </p:spTree>
    <p:extLst>
      <p:ext uri="{BB962C8B-B14F-4D97-AF65-F5344CB8AC3E}">
        <p14:creationId xmlns:p14="http://schemas.microsoft.com/office/powerpoint/2010/main" val="1379758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8A5728F-C7A4-4E7A-8A67-854F1931BC80}" type="slidenum">
              <a:rPr lang="ru-RU" smtClean="0"/>
              <a:pPr/>
              <a:t>9</a:t>
            </a:fld>
            <a:endParaRPr lang="ru-RU" dirty="0"/>
          </a:p>
        </p:txBody>
      </p:sp>
    </p:spTree>
    <p:extLst>
      <p:ext uri="{BB962C8B-B14F-4D97-AF65-F5344CB8AC3E}">
        <p14:creationId xmlns:p14="http://schemas.microsoft.com/office/powerpoint/2010/main" val="1379758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02.02.2024</a:t>
            </a:fld>
            <a:endParaRPr lang="ru-RU" dirty="0"/>
          </a:p>
        </p:txBody>
      </p:sp>
      <p:sp>
        <p:nvSpPr>
          <p:cNvPr id="20" name="Нижний колонтитул 19"/>
          <p:cNvSpPr>
            <a:spLocks noGrp="1"/>
          </p:cNvSpPr>
          <p:nvPr>
            <p:ph type="ftr" sz="quarter" idx="11"/>
          </p:nvPr>
        </p:nvSpPr>
        <p:spPr/>
        <p:txBody>
          <a:bodyPr/>
          <a:lstStyle/>
          <a:p>
            <a:endParaRPr lang="ru-RU" dirty="0"/>
          </a:p>
        </p:txBody>
      </p:sp>
      <p:sp>
        <p:nvSpPr>
          <p:cNvPr id="10" name="Номер слайда 9"/>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02.02.2024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02.02.2024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02.02.2024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02.02.2024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02.02.2024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pPr/>
              <a:t>02.02.2024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pPr/>
              <a:t>02.02.2024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B4C71EC6-210F-42DE-9C53-41977AD35B3D}" type="datetimeFigureOut">
              <a:rPr lang="ru-RU" smtClean="0"/>
              <a:pPr/>
              <a:t>02.02.2024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02.02.2024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pPr/>
              <a:t>02.02.2024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pPr/>
              <a:t>02.02.2024</a:t>
            </a:fld>
            <a:endParaRPr lang="ru-RU" dirty="0"/>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dirty="0"/>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pPr/>
              <a:t>‹#›</a:t>
            </a:fld>
            <a:endParaRPr lang="ru-RU" dirty="0"/>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gi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1172988" y="1449978"/>
            <a:ext cx="7686622" cy="2462213"/>
          </a:xfrm>
          <a:prstGeom prst="rect">
            <a:avLst/>
          </a:prstGeom>
        </p:spPr>
        <p:txBody>
          <a:bodyPr wrap="square">
            <a:spAutoFit/>
          </a:bodyPr>
          <a:lstStyle/>
          <a:p>
            <a:pPr algn="ctr"/>
            <a:r>
              <a:rPr lang="ru-RU" sz="3600" b="1" dirty="0" smtClean="0">
                <a:latin typeface="Times New Roman" pitchFamily="18" charset="0"/>
                <a:cs typeface="Times New Roman" pitchFamily="18" charset="0"/>
              </a:rPr>
              <a:t>Механизм реализации </a:t>
            </a:r>
          </a:p>
          <a:p>
            <a:pPr algn="ctr"/>
            <a:r>
              <a:rPr lang="ru-RU" sz="3600" b="1" dirty="0">
                <a:latin typeface="Times New Roman" pitchFamily="18" charset="0"/>
                <a:cs typeface="Times New Roman" pitchFamily="18" charset="0"/>
              </a:rPr>
              <a:t>п</a:t>
            </a:r>
            <a:r>
              <a:rPr lang="ru-RU" sz="3600" b="1" dirty="0" smtClean="0">
                <a:latin typeface="Times New Roman" pitchFamily="18" charset="0"/>
                <a:cs typeface="Times New Roman" pitchFamily="18" charset="0"/>
              </a:rPr>
              <a:t>роектов инициативного бюджетирования</a:t>
            </a:r>
          </a:p>
          <a:p>
            <a:pPr algn="ctr"/>
            <a:r>
              <a:rPr lang="ru-RU" sz="3600" i="1" dirty="0" smtClean="0">
                <a:latin typeface="Times New Roman" pitchFamily="18" charset="0"/>
                <a:cs typeface="Times New Roman" pitchFamily="18" charset="0"/>
              </a:rPr>
              <a:t>(на региональном уровне) </a:t>
            </a:r>
            <a:endParaRPr lang="ru-RU" sz="3600" i="1" dirty="0">
              <a:latin typeface="Times New Roman" pitchFamily="18" charset="0"/>
              <a:cs typeface="Times New Roman" pitchFamily="18" charset="0"/>
            </a:endParaRPr>
          </a:p>
          <a:p>
            <a:pPr algn="ctr"/>
            <a:r>
              <a:rPr lang="ru-RU" sz="1000" dirty="0">
                <a:solidFill>
                  <a:srgbClr val="002060"/>
                </a:solidFill>
                <a:latin typeface="Calibri" panose="020F0502020204030204" pitchFamily="34" charset="0"/>
              </a:rPr>
              <a:t> </a:t>
            </a:r>
          </a:p>
        </p:txBody>
      </p:sp>
      <p:pic>
        <p:nvPicPr>
          <p:cNvPr id="2050" name="Picture 2" descr="C:\Users\User\Desktop\фото Алапаевского рфйона\112724_big.jpg"/>
          <p:cNvPicPr>
            <a:picLocks noChangeAspect="1" noChangeArrowheads="1"/>
          </p:cNvPicPr>
          <p:nvPr/>
        </p:nvPicPr>
        <p:blipFill>
          <a:blip r:embed="rId2" cstate="print"/>
          <a:srcRect/>
          <a:stretch>
            <a:fillRect/>
          </a:stretch>
        </p:blipFill>
        <p:spPr bwMode="auto">
          <a:xfrm>
            <a:off x="204876" y="1449978"/>
            <a:ext cx="699316" cy="801067"/>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74172" y="4992236"/>
            <a:ext cx="718967" cy="71896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84548" y="3265033"/>
            <a:ext cx="697195" cy="696298"/>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185058" y="2452898"/>
            <a:ext cx="707572" cy="595103"/>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184547" y="4165600"/>
            <a:ext cx="703333" cy="682172"/>
          </a:xfrm>
          <a:prstGeom prst="rect">
            <a:avLst/>
          </a:prstGeom>
          <a:noFill/>
          <a:ln w="9525">
            <a:noFill/>
            <a:miter lim="800000"/>
            <a:headEnd/>
            <a:tailEnd/>
          </a:ln>
          <a:effectLst/>
        </p:spPr>
      </p:pic>
      <p:pic>
        <p:nvPicPr>
          <p:cNvPr id="1032" name="Picture 8" descr="C:\Users\павел\Desktop\gerb(1).gif"/>
          <p:cNvPicPr>
            <a:picLocks noChangeAspect="1" noChangeArrowheads="1"/>
          </p:cNvPicPr>
          <p:nvPr/>
        </p:nvPicPr>
        <p:blipFill>
          <a:blip r:embed="rId7" cstate="print"/>
          <a:srcRect/>
          <a:stretch>
            <a:fillRect/>
          </a:stretch>
        </p:blipFill>
        <p:spPr bwMode="auto">
          <a:xfrm>
            <a:off x="255091" y="260648"/>
            <a:ext cx="598885" cy="829199"/>
          </a:xfrm>
          <a:prstGeom prst="rect">
            <a:avLst/>
          </a:prstGeom>
          <a:noFill/>
        </p:spPr>
      </p:pic>
      <p:sp>
        <p:nvSpPr>
          <p:cNvPr id="14" name="Прямоугольник 13"/>
          <p:cNvSpPr/>
          <p:nvPr/>
        </p:nvSpPr>
        <p:spPr>
          <a:xfrm>
            <a:off x="1403648" y="375048"/>
            <a:ext cx="7056783" cy="830997"/>
          </a:xfrm>
          <a:prstGeom prst="rect">
            <a:avLst/>
          </a:prstGeom>
        </p:spPr>
        <p:txBody>
          <a:bodyPr wrap="square">
            <a:spAutoFit/>
          </a:bodyPr>
          <a:lstStyle/>
          <a:p>
            <a:pPr algn="ctr"/>
            <a:r>
              <a:rPr lang="ru-RU" sz="2400" b="1" cap="all" dirty="0">
                <a:latin typeface="Times New Roman" panose="02020603050405020304" pitchFamily="18" charset="0"/>
                <a:cs typeface="Times New Roman" panose="02020603050405020304" pitchFamily="18" charset="0"/>
              </a:rPr>
              <a:t>Муниципальное образование Алапаевское </a:t>
            </a:r>
            <a:endParaRPr lang="ru-RU" sz="2400" b="1" dirty="0">
              <a:latin typeface="Calibri" panose="020F0502020204030204" pitchFamily="34" charset="0"/>
              <a:cs typeface="Times New Roman" panose="02020603050405020304" pitchFamily="18" charset="0"/>
            </a:endParaRPr>
          </a:p>
        </p:txBody>
      </p:sp>
      <p:pic>
        <p:nvPicPr>
          <p:cNvPr id="2" name="Picture 2" descr="http://sharkan.udmurt.ru/city/munic_pos/mo_sosnovka/iH0RAIJ3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1840" y="3912191"/>
            <a:ext cx="4057158" cy="2945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924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Прямоугольник 27"/>
          <p:cNvSpPr/>
          <p:nvPr/>
        </p:nvSpPr>
        <p:spPr>
          <a:xfrm>
            <a:off x="1187624" y="2780928"/>
            <a:ext cx="7686622" cy="707886"/>
          </a:xfrm>
          <a:prstGeom prst="rect">
            <a:avLst/>
          </a:prstGeom>
        </p:spPr>
        <p:txBody>
          <a:bodyPr wrap="square">
            <a:spAutoFit/>
          </a:bodyPr>
          <a:lstStyle/>
          <a:p>
            <a:pPr algn="ctr"/>
            <a:r>
              <a:rPr lang="ru-RU" sz="4000" dirty="0" smtClean="0">
                <a:solidFill>
                  <a:srgbClr val="002060"/>
                </a:solidFill>
                <a:latin typeface="Times New Roman" panose="02020603050405020304" pitchFamily="18" charset="0"/>
                <a:cs typeface="Times New Roman" panose="02020603050405020304" pitchFamily="18" charset="0"/>
              </a:rPr>
              <a:t>БЛАГОДАРЮ </a:t>
            </a:r>
            <a:r>
              <a:rPr lang="ru-RU" sz="4000" dirty="0">
                <a:solidFill>
                  <a:srgbClr val="002060"/>
                </a:solidFill>
                <a:latin typeface="Times New Roman" panose="02020603050405020304" pitchFamily="18" charset="0"/>
                <a:cs typeface="Times New Roman" panose="02020603050405020304" pitchFamily="18" charset="0"/>
              </a:rPr>
              <a:t>ЗА  ВНИМАНИЕ! </a:t>
            </a:r>
          </a:p>
        </p:txBody>
      </p:sp>
      <p:sp>
        <p:nvSpPr>
          <p:cNvPr id="16" name="Подзаголовок 2"/>
          <p:cNvSpPr txBox="1">
            <a:spLocks/>
          </p:cNvSpPr>
          <p:nvPr/>
        </p:nvSpPr>
        <p:spPr>
          <a:xfrm>
            <a:off x="1403648" y="5438362"/>
            <a:ext cx="7278057" cy="545681"/>
          </a:xfrm>
          <a:prstGeom prst="rect">
            <a:avLst/>
          </a:prstGeom>
        </p:spPr>
        <p:txBody>
          <a:bodyPr tIns="0">
            <a:normAutofit/>
          </a:bodyPr>
          <a:lstStyle>
            <a:lvl1pPr marL="27432" indent="0" algn="l" rtl="0" eaLnBrk="1" latinLnBrk="0" hangingPunct="1">
              <a:lnSpc>
                <a:spcPct val="100000"/>
              </a:lnSpc>
              <a:spcBef>
                <a:spcPts val="600"/>
              </a:spcBef>
              <a:buClr>
                <a:schemeClr val="accent1"/>
              </a:buClr>
              <a:buSzPct val="80000"/>
              <a:buFont typeface="Wingdings 2"/>
              <a:buNone/>
              <a:defRPr kumimoji="0" sz="2600" kern="1200">
                <a:solidFill>
                  <a:schemeClr val="tx2">
                    <a:shade val="30000"/>
                    <a:satMod val="150000"/>
                  </a:schemeClr>
                </a:solidFill>
                <a:latin typeface="+mn-lt"/>
                <a:ea typeface="+mn-ea"/>
                <a:cs typeface="+mn-cs"/>
              </a:defRPr>
            </a:lvl1pPr>
            <a:lvl2pPr marL="457200" indent="0" algn="ctr" rtl="0" eaLnBrk="1" latinLnBrk="0" hangingPunct="1">
              <a:lnSpc>
                <a:spcPct val="100000"/>
              </a:lnSpc>
              <a:spcBef>
                <a:spcPts val="550"/>
              </a:spcBef>
              <a:buClr>
                <a:schemeClr val="accent1"/>
              </a:buClr>
              <a:buFont typeface="Verdana"/>
              <a:buNone/>
              <a:defRPr kumimoji="0" sz="2800" kern="1200">
                <a:solidFill>
                  <a:schemeClr val="tx1"/>
                </a:solidFill>
                <a:latin typeface="+mn-lt"/>
                <a:ea typeface="+mn-ea"/>
                <a:cs typeface="+mn-cs"/>
              </a:defRPr>
            </a:lvl2pPr>
            <a:lvl3pPr marL="914400" indent="0" algn="ctr" rtl="0" eaLnBrk="1" latinLnBrk="0" hangingPunct="1">
              <a:lnSpc>
                <a:spcPct val="100000"/>
              </a:lnSpc>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lnSpc>
                <a:spcPct val="100000"/>
              </a:lnSpc>
              <a:spcBef>
                <a:spcPct val="20000"/>
              </a:spcBef>
              <a:buClr>
                <a:schemeClr val="accent3"/>
              </a:buClr>
              <a:buFont typeface="Wingdings 2"/>
              <a:buNone/>
              <a:defRPr kumimoji="0" sz="2000" kern="1200">
                <a:solidFill>
                  <a:schemeClr val="tx1"/>
                </a:solidFill>
                <a:latin typeface="+mn-lt"/>
                <a:ea typeface="+mn-ea"/>
                <a:cs typeface="+mn-cs"/>
              </a:defRPr>
            </a:lvl4pPr>
            <a:lvl5pPr marL="1828800" indent="0" algn="ctr" rtl="0" eaLnBrk="1" latinLnBrk="0" hangingPunct="1">
              <a:lnSpc>
                <a:spcPct val="100000"/>
              </a:lnSpc>
              <a:spcBef>
                <a:spcPct val="20000"/>
              </a:spcBef>
              <a:buClr>
                <a:schemeClr val="accent4"/>
              </a:buClr>
              <a:buFont typeface="Wingdings 2"/>
              <a:buNone/>
              <a:defRPr kumimoji="0" sz="2000" kern="1200">
                <a:solidFill>
                  <a:schemeClr val="tx1"/>
                </a:solidFill>
                <a:latin typeface="+mn-lt"/>
                <a:ea typeface="+mn-ea"/>
                <a:cs typeface="+mn-cs"/>
              </a:defRPr>
            </a:lvl5pPr>
            <a:lvl6pPr marL="2286000" indent="0" algn="ctr" rtl="0" eaLnBrk="1" latinLnBrk="0" hangingPunct="1">
              <a:lnSpc>
                <a:spcPct val="100000"/>
              </a:lnSpc>
              <a:spcBef>
                <a:spcPct val="20000"/>
              </a:spcBef>
              <a:buClr>
                <a:schemeClr val="accent5"/>
              </a:buClr>
              <a:buFont typeface="Wingdings 2"/>
              <a:buNone/>
              <a:defRPr kumimoji="0" sz="2000" kern="1200">
                <a:solidFill>
                  <a:schemeClr val="tx1"/>
                </a:solidFill>
                <a:latin typeface="+mn-lt"/>
                <a:ea typeface="+mn-ea"/>
                <a:cs typeface="+mn-cs"/>
              </a:defRPr>
            </a:lvl6pPr>
            <a:lvl7pPr marL="27432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7pPr>
            <a:lvl8pPr marL="32004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8pPr>
            <a:lvl9pPr marL="3657600" indent="0" algn="ctr" rtl="0" eaLnBrk="1" latinLnBrk="0" hangingPunct="1">
              <a:lnSpc>
                <a:spcPct val="100000"/>
              </a:lnSpc>
              <a:spcBef>
                <a:spcPct val="20000"/>
              </a:spcBef>
              <a:buClr>
                <a:schemeClr val="accent6"/>
              </a:buClr>
              <a:buFont typeface="Wingdings 2"/>
              <a:buNone/>
              <a:defRPr kumimoji="0" sz="2000" kern="1200">
                <a:solidFill>
                  <a:schemeClr val="tx1"/>
                </a:solidFill>
                <a:latin typeface="+mn-lt"/>
                <a:ea typeface="+mn-ea"/>
                <a:cs typeface="+mn-cs"/>
              </a:defRPr>
            </a:lvl9pPr>
            <a:extLst/>
          </a:lstStyle>
          <a:p>
            <a:pPr algn="r">
              <a:spcBef>
                <a:spcPts val="0"/>
              </a:spcBef>
            </a:pPr>
            <a:endParaRPr lang="ru-RU" sz="2000" dirty="0">
              <a:solidFill>
                <a:srgbClr val="002060"/>
              </a:solidFill>
              <a:latin typeface="Times New Roman" pitchFamily="18" charset="0"/>
              <a:cs typeface="Times New Roman" pitchFamily="18" charset="0"/>
            </a:endParaRPr>
          </a:p>
        </p:txBody>
      </p:sp>
      <p:pic>
        <p:nvPicPr>
          <p:cNvPr id="2050" name="Picture 2" descr="C:\Users\User\Desktop\фото Алапаевского рфйона\112724_big.jpg"/>
          <p:cNvPicPr>
            <a:picLocks noChangeAspect="1" noChangeArrowheads="1"/>
          </p:cNvPicPr>
          <p:nvPr/>
        </p:nvPicPr>
        <p:blipFill>
          <a:blip r:embed="rId2" cstate="print"/>
          <a:srcRect/>
          <a:stretch>
            <a:fillRect/>
          </a:stretch>
        </p:blipFill>
        <p:spPr bwMode="auto">
          <a:xfrm>
            <a:off x="204876" y="1449978"/>
            <a:ext cx="699316" cy="801067"/>
          </a:xfrm>
          <a:prstGeom prst="rect">
            <a:avLst/>
          </a:prstGeom>
          <a:noFill/>
        </p:spPr>
      </p:pic>
      <p:pic>
        <p:nvPicPr>
          <p:cNvPr id="1026" name="Picture 2"/>
          <p:cNvPicPr>
            <a:picLocks noChangeAspect="1" noChangeArrowheads="1"/>
          </p:cNvPicPr>
          <p:nvPr/>
        </p:nvPicPr>
        <p:blipFill>
          <a:blip r:embed="rId3" cstate="print"/>
          <a:srcRect/>
          <a:stretch>
            <a:fillRect/>
          </a:stretch>
        </p:blipFill>
        <p:spPr bwMode="auto">
          <a:xfrm>
            <a:off x="174172" y="4992236"/>
            <a:ext cx="718967" cy="718967"/>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84548" y="3265033"/>
            <a:ext cx="697195" cy="696298"/>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185058" y="2452898"/>
            <a:ext cx="707572" cy="595103"/>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184547" y="4165600"/>
            <a:ext cx="703333" cy="682172"/>
          </a:xfrm>
          <a:prstGeom prst="rect">
            <a:avLst/>
          </a:prstGeom>
          <a:noFill/>
          <a:ln w="9525">
            <a:noFill/>
            <a:miter lim="800000"/>
            <a:headEnd/>
            <a:tailEnd/>
          </a:ln>
          <a:effectLst/>
        </p:spPr>
      </p:pic>
      <p:pic>
        <p:nvPicPr>
          <p:cNvPr id="1032" name="Picture 8" descr="C:\Users\павел\Desktop\gerb(1).gif"/>
          <p:cNvPicPr>
            <a:picLocks noChangeAspect="1" noChangeArrowheads="1"/>
          </p:cNvPicPr>
          <p:nvPr/>
        </p:nvPicPr>
        <p:blipFill>
          <a:blip r:embed="rId7" cstate="print"/>
          <a:srcRect/>
          <a:stretch>
            <a:fillRect/>
          </a:stretch>
        </p:blipFill>
        <p:spPr bwMode="auto">
          <a:xfrm>
            <a:off x="255091" y="260648"/>
            <a:ext cx="598885" cy="829199"/>
          </a:xfrm>
          <a:prstGeom prst="rect">
            <a:avLst/>
          </a:prstGeom>
          <a:noFill/>
        </p:spPr>
      </p:pic>
    </p:spTree>
    <p:extLst>
      <p:ext uri="{BB962C8B-B14F-4D97-AF65-F5344CB8AC3E}">
        <p14:creationId xmlns:p14="http://schemas.microsoft.com/office/powerpoint/2010/main" val="3721035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павел\Desktop\gerb(1).gif"/>
          <p:cNvPicPr>
            <a:picLocks noChangeAspect="1" noChangeArrowheads="1"/>
          </p:cNvPicPr>
          <p:nvPr/>
        </p:nvPicPr>
        <p:blipFill>
          <a:blip r:embed="rId3" cstate="print"/>
          <a:srcRect/>
          <a:stretch>
            <a:fillRect/>
          </a:stretch>
        </p:blipFill>
        <p:spPr bwMode="auto">
          <a:xfrm>
            <a:off x="255091" y="260648"/>
            <a:ext cx="598885" cy="829199"/>
          </a:xfrm>
          <a:prstGeom prst="rect">
            <a:avLst/>
          </a:prstGeom>
          <a:noFill/>
        </p:spPr>
      </p:pic>
      <p:sp>
        <p:nvSpPr>
          <p:cNvPr id="3" name="Прямоугольник 2"/>
          <p:cNvSpPr/>
          <p:nvPr/>
        </p:nvSpPr>
        <p:spPr>
          <a:xfrm>
            <a:off x="1547664" y="5229200"/>
            <a:ext cx="7200800" cy="954107"/>
          </a:xfrm>
          <a:prstGeom prst="rect">
            <a:avLst/>
          </a:prstGeom>
        </p:spPr>
        <p:txBody>
          <a:bodyPr wrap="square">
            <a:spAutoFit/>
          </a:bodyPr>
          <a:lstStyle/>
          <a:p>
            <a:pPr algn="just">
              <a:spcAft>
                <a:spcPts val="0"/>
              </a:spcAft>
            </a:pPr>
            <a:r>
              <a:rPr lang="ru-RU" sz="1400" i="1" dirty="0">
                <a:solidFill>
                  <a:srgbClr val="000000"/>
                </a:solidFill>
                <a:latin typeface="Times New Roman"/>
                <a:ea typeface="Calibri"/>
              </a:rPr>
              <a:t>Инициативное бюджетирование в Свердловской области реализуется в рамках государственной программы Свердловской области «Совершенствование социально – экономической политики на территории Свердловской области» (утв. Постановлением Правительства Свердловской области от 26.10.2023 №772 – ПП)</a:t>
            </a:r>
            <a:endParaRPr lang="ru-RU" sz="1400" i="1" spc="-5" dirty="0">
              <a:solidFill>
                <a:srgbClr val="000000"/>
              </a:solidFill>
              <a:effectLst/>
              <a:latin typeface="Times New Roman"/>
              <a:ea typeface="Times New Roman"/>
            </a:endParaRPr>
          </a:p>
        </p:txBody>
      </p:sp>
      <p:sp>
        <p:nvSpPr>
          <p:cNvPr id="4" name="AutoShape 2" descr="data:image/jpeg;base64,/9j/4AAQSkZJRgABAQEAYABgAAD/2wBDAAMCAgMCAgMDAwMEAwMEBQgFBQQEBQoHBwYIDAoMDAsKCwsNDhIQDQ4RDgsLEBYQERMUFRUVDA8XGBYUGBIUFRT/2wBDAQMEBAUEBQkFBQkUDQsNFBQUFBQUFBQUFBQUFBQUFBQUFBQUFBQUFBQUFBQUFBQUFBQUFBQUFBQUFBQUFBQUFBT/wAARCALQA8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kozQAtFJmjNAC0UmaM0ALRSZozQAtFJmjNAC0UmaM0ALRSZozQAtFJmjNAC0UmaM0ALRSZozQAtFJmjNAC0UmaM0ALRSZozQAtFJmjNAC0UmaM0ALRSZozQAtFJmjNAC0UmaM0ALRSZozQAtFJmjNAC0UmaM0ALRSZozQAtFJmjNAC0UmaM0ALRSZozQAtFJS0AFFFFABRRRQAUUUUAFFFFABRRRQAUUUUAFFFFABRRRQAUUUUAFFFFABRRRQAUUUUAFFFFABRRRQAUUUUAFFFFABRRRQAUUUUAFFFFABRRRQAUUUUAFFFFABRRRQAUUUUAFFFFABRRRQAUUUUAFFFFABRRRQAUUUUAFFFFABRRRQAUUUUAM8ymmT3qhJeqveqsmpqO9AGuZhTfOHrWFJqyj+KoW1lf71AHRfaB60faB61zR1pf71J/bS/3qAOm+0D1o+0D1rmf7aH96j+2h/eoA6b7QPWj7QPWuZ/tof3qP7aH96gDpvtA9aPtA9a5n+2h/eo/tof3qAOm+0D1o+0D1rmf7aH96j+2h/eoA6b7QPWj7QPWuZ/tof3qP7aH96gDpvtA9aPtA9a5n+2h/eo/tof3qAOm+0D1o+0D1rmf7aH96j+2h/eoA6b7QPWj7QPWuZ/tof3qP7aH96gDpvtA9aPtA9a5n+2h/eo/tof3qAOm+0D1o+0D1rmf7aH96j+2h/eoA6b7QPWj7QPWuZ/tof3qP7aH96gDpvtA9aPtA9a5n+2h/eo/tof3qAOm+0D1o+0D1rmf7aH96j+2h/eoA6b7QPWj7QPWuZ/tof3qP7aH96gDpvtA9aPtA9a5n+2h/eo/tof3qAOm+0D1o+0D1rmf7aH96j+2h/eoA6b7QPWj7QPWuZ/tof3qP7aH96gDpvtA9aPtA9a5n+2h/eo/tof3qAOm+0D1o+0D1rmf7aH96j+2h/eoA6b7QPWj7QPWuZ/tof3qP7aH96gDpvtA9aPtA9a5n+2h/eo/tof3qAOm+0D1o+0D1rmf7aH96j+2h/eoA6b7QPWl84etcx/bS/wB6pF1gf3qAOlWanrJWFDqQbHNaEFyHxzQBoZzS1EjZqSgBaKKKACiiigAooooAKKKKACiiigAooooAKKKKACiiigAooooAKKKKACiiigAooooAKKKKACiiigAooooAKKKKACiiigAooooAKKKKACiiigAooooAKKKKACiiigAooooAKKKKACiiigAooooAKKKKACiiigAooooAKKKKACiiigDzW68QqufmrIn8S7m2qSSegHJrsNN+Gdhb4e+mkv5P7udifkDn9a6ax0my01cWtpDb9sxoAT9T3oA8rj/ti9/1GnXTj+95TAfmeKm/sHxJI2F02T/gUiD+bV6tLNHbpvldY1/vMQBUK6laOCVuoWAOCRIP8aAPLz4Z8T/9A4/9/wCP/wCKpP8AhGPFH/QNP/f+P/4qvWQc8jkUtAHkv/CM+KP+gaf+/wDH/wDFUf8ACM+KP+gaf+/8f/xVetUUAeS/8Iz4o/6Bp/7/AMf/AMVR/wAIz4o/6Bp/7/x//FV61RQB5L/wjPij/oGn/v8Ax/8AxVH/AAjPij/oGn/v/H/8VXrVFAHkv/CM+KP+gaf+/wDH/wDFUf8ACM+KP+gaf+/8f/xVetUUAeS/8Iz4o/6Bp/7/AMf/AMVR/wAIz4o/6Bp/7/x//FV61RQB5L/wjPij/oGn/v8Ax/8AxVH/AAjPij/oGn/v/H/8VXrVFAHkv/CM+KP+gaf+/wDH/wDFUf8ACM+KP+gaf+/8f/xVetUUAeS/8Iz4o/6Bp/7/AMf/AMVR/wAIz4o/6Bp/7/x//FV61RQB5L/wjPij/oGn/v8Ax/8AxVH/AAjPij/oGn/v/H/8VXrVFAHkv/CM+KP+gaf+/wDH/wDFUf8ACM+KP+gaf+/8f/xVetUUAeS/8Iz4o/6Bp/7/AMf/AMVR/wAIz4o/6Bp/7/x//FV61RQB5L/wjPij/oGn/v8Ax/8AxVH/AAjPij/oGn/v/H/8VXrVFAHkv/CM+KP+gaf+/wDH/wDFUf8ACM+KP+gaf+/8f/xVetUUAeS/8Iz4o/6Bp/7/AMf/AMVR/wAIz4o/6Bp/7/x//FV61RQB5L/wjPij/oGn/v8Ax/8AxVH/AAjPij/oGn/v/H/8VXrVFAHkv/CM+KP+gaf+/wDH/wDFUf8ACM+KP+gaf+/8f/xVetUUAeS/8Iz4o/6Bp/7/AMf/AMVR/wAIz4o/6Bp/7/x//FV61RQB5L/wjPij/oGn/v8Ax/8AxVH/AAjPij/oGn/v/H/8VXrVFAHkv/CM+KP+gaf+/wDH/wDFUf8ACM+KP+gaf+/8f/xVetUUAeS/8Iz4o/6Bp/7/AMf/AMVR/wAIz4o/6Bp/7/x//FV61RQB5L/wjPij/oGn/v8Ax/8AxVH/AAjPij/oGn/v/H/8VXrVFAHkv/CM+KP+gaf+/wDH/wDFUf8ACM+KP+gaf+/8f/xVetUUAeTDwx4n76cf+/8AH/8AFVPD4b8SL97TyP8AtvH/APFV6lSMwVSzHAHJJoA4Oz0XW4yN9mV/7ap/8VWhp19u4J5HFdbXmmj3ZaZuf4j/ADoA723k3LVxTWTYSblFakdAElFFFABRRRQAUUUUAFFFFABRRRQAUUUUAFFFFABRRRQAUUUUAFFFFABRRRQAUUUUAFFFFABRRRQAUUUUAFFFFABRRRQAUUUUAFFFFABRRRQAUUUUAFFFFABRRRQAUUUUAFFFFABRRRQAUUUUAFFFFABRRRQAUUUUAFFFFABRRRQBXMlxL/q0WJezS8n/AL5Hb8Qfaj7Jux5k0shByPm2j6YXGR9c1YooAihtYLckxQxxFupRQM/lUtFFABRRRQAUUUUAFFFFABRWV4q1k+HfDep6mEEhtLaSYKe5VScfpXxx4V+Pnx0+JL39z4atbCe0t5fLYLag7M8gZJ9K9bB5bVx0JVISUYxtdydtzxMfm1HL6kKU4ylKV7KKu9D7cor5D/4TL9pj/oGWX/gIv+NZ/iD4n/tF+GNHutU1GysYLK2XfLIbReBnHr713RyOrJpKtTu/73/APOlxFRinKVCqkv7n/BPsyivnD9mD9pq4+Kclxo3iR7eLXE+eF4l2LMvcYz1FfR9eRjMHVwNZ0ays0e5gcdQzGgsRh3eL+9eoUUUVxHoBRRRQAUUUUAFFFFABRRRQAUUUUAFFFFABRRRQAUUUUAFFFFABRRRQAUUUUAFFFFABRRRQAUUUUAFFFFABRRRQAVXv/wDjxuP+ubfyNWKr6h/x4XP/AFyb+RoAsV5Jocn75v8AeP8AOvW68g0H/Xt/vH+dAHoWm/cFbMdYumfdFbUdAElFFFABRRRQAUUUUAFFFFABRRRQAUUUUAFFFFABRRRQAUUUUAFFFFABRRRQAUUUUAFFFFABRRRQAUUUUAFFFFABRRRQAUUUUAFFFFABRRRQAUUUUAFFFFABRRRQAUUUUAFFFFABRRRQAUUUUAFFFFABRRRQAUUUUAFFFFABRRRQAUUUUAFFFFABRRRQAUUUUAFFFFAHF/Ga4+y/CvxRLnG3T5v/AEA14h+wTDt8E+Ipv+el8v6LXsP7QEnl/BvxXnjNjIv5jFeV/sIw7PhfqEn9++b9BX0+H93Ja77zifIYn3s/w67Qkz6WrzX9o84+Cfir/r2H/oa16VXmP7Sjbfgn4o/64L/6GteNgf8Ae6X+KP5o97Mv9yrf4Zfkz4c8P/DzWdB+HelfEvw7JL9psbxluFTnYAeG+h6Gvu/4J/Fqw+Lng221K3dUvo1Ed3b55jfHX6GvOv2OtNttW+BL2V5Es9tcXE0ckbjIZTXjmpLf/sh/HCO4iZ5fC2qEkxg9YyeRj1U4r7XHcub1a2Ef8Wm3yea6x/yPz/LubI6NDGx/g1VHnX8r6S/zPuqiua8FfEXw/wDEHTUvdE1KG8RhkorDevsRXS1+fzhKnJxmrNH6bTqQqxU6bun1QUUUVBoFFFFABRRRQAUUUUAFFFFABRRRQAUUUUAFFFFABRRRQAUUUUAFFFFABRRRQAUUUUAFFFFABRRRQAUUUUAFV9Q/48Ln/rk38jViq+of8eFz/wBcm/kaALFeQaD/AK9v94/zr1+vINB/17f7x/nQB6Dpn3RW1HWLpn3RW1HQBJXNQ/Ejw5ceOpvB0epo3iSGD7TJY+W+VjwDndt25wwOM5wc4robidLWCSaVtkcal2Y9gBkmvirwbNcn4geEPjBO0gXxN4qutPKsSAttIvkwKf8Ad2v/AN8j0r0cJhY4iM3J2stPN6tL8GfO5tmc8BOjCnFPmfvX6Quk36pyX4n2tJIkMbySMqRoCzMxwAB1JNc94G+Inh74k6dc3/hvURqdnbztbSTLDJGokABIG9RnhhyMjnrXmfxv8QT+ONbHw10i4aC2+z/b/E19EcG1sVG7yQezy4xj+6ehBNYv7NOtaX8M/wBmk+JtWY2emtcXN6yqMttMnloijqSdgAye45qlg19X9o/ibSS9b/nbT/gmcs3bzH6tFJUoxk5SfePLdLpZc2r11utLM+iqK8D8QfFT4sad4TufG3/CM+G9G8M20X2ltL1a6m/tJ4c8HKgRozAjCnkHjBPFb958ZtSv/Fnwv0nR7C3jHim0bUr6O7VnktbcRK+FKsMNncMkEZHSsng6trqz367WV3+B0xznCt8rUk/dteLV+aXKmr+fzPXaK82+J3xI1Pwr408B+HNGhs5rrxBfPHcfao3fy7aMBpGTay4bB4znp0NZ3j74o+KI/iVbeA/BOlaXeaw2nf2lcXusTyLb28e8qAVQbic7eh/iHHeohhak+Vrqm/ktLnRVzPD0XNSu3GSjor3lJJpK3Wz+R61RXz14e+LHxd8ReKNe8GwaB4Th8SaKUe61Ga6uBYlHGY9sYBkJI75HuBXZ/B/4oa54s1zxP4Y8V6ZZ6d4l8PyRidtOdmtp45ASjoGJYDA7n+IdDkC6mDqU4uTadrPRrZ7P01Rhh84w2JnGEVJczaTcWlzRveN+6s/LR6nqVFeM/wDC4vFHxD1XULL4ZaBZXun2MjQS+JNdmeOxeUcFYljBeUf7Q4/Agmr8O/j1qU3h3xzqnjqHS7S28LXhs5L3RvNMVxICQyIknzE52Ac8lugo+pVuVu2qtpfXXbT9NwWdYN1FBN2d7Ss+X3Vd+9tZJb7eZ7hRXgfiD4qfFjTvCdz42/4Rnw3o3hm2i+0tperXU39pPDng5UCNGYEYU8g8YJ4rpPHnxuufDfw78J65peii91jxRLa29jptxN5YSSdNwDNjkLwO2c9qPqdW6Ss7u2jW/mCznC2nKfNHlSlrFq6bsmla7u9Lb+R6xRXz1rXxa+LngzxlonhzWPD3hTUrvxAHXTX026nijidOW81pAScAg/KBnse1bmifFDx34a+J2h+EvH+maCY9ejlNhqHh+Sby1kjUsyOJTknGOQB94decU8DUS5k09L7rVLe3pZmcM7w0p8jjJWkou8Wkm7WTfndW9Vex7TRXl/jL4p6y/jCTwb4F0eDWvEMESzX13fytHY6crD5PNKjczN1CLzjnscU/hv8AE7xZefErVPAnjKw0b+1rSwXUVvtAlkNvsLKojZZPmDfNnk9B05BrL6rU5HPTa9r6272Ol5ph/bKjrq+W9ny83a+1/wAno9T1yiiiuQ9cKKKKACiiigAooooAKKKKACiivN/jN8SNT8Br4VstEt7W61fXdYh0+OO7RnRY2zvfCsp4+X2Gea1p05VZqEd2c2JxFPCUnWqbL9XZfiekUV5x8dPiRqXw38M6bNosNrc61qep2+nWkN4jPGzSE5yFZT0B7iq3xW+KOteEfEHhbwv4b0uz1bxJ4gaURG8maKCBY1BZ2ABJGCeAc/Ketaww1SoouPW/4bs5K2ZYfDupGbfuct7K+s3aKVt23080eoUV89Q/Fj4u2vxAfwFd6B4TufEU1p9vttQt7q4jso4c4LOrAyMd3GBtPsRzXT/Dv4oeLJPiVfeA/HWmaVbawliNStb7RXkNtPFuCkbZCWBBJ64+6eOhOs8FUhFyunpfRrbuctHOsNWmocsleXLrFpKX8rff8PM9eorx/WPiv4p8W+LtV8OfDXSdMvW0dvK1HW9clkWzim5/cosfzOwxyRwCPoTb+FfxW1jXte8T+FvGOn2emeI/D4jluJtOdmtJoXXcrpu+ZeMcE9/qBEsLUjBzdtNbX1s+tjaGa4adZUlfVtKVnytq90nt0flo9To/iH8WfD/w1jtY9TkuLrUrwkWek6dCZ7u5I7JGPp1JA96qeDfiF4g8W6ysU/gLVtA0ho2k/tDVpoo3yMbV8lSWyeevTFeIfC8fEbx1r3iX4k+HdM8PTS6pcyW2m6h4jnmPl2UbFRHDHEuVBI5JYZI6dSfX/hF8X5fHnhHW77XNPTRdV0C6ms9Tt433RK8S5ZkJ/hxnucYPJ612VsKqEGklJrRu+zfkvu1vqePg8znjq8ZTm6cJXcFy6Siurk091rZW02b1Z6bRXn/wL8dax8SvhzZeJNatbWzmvpZmghtUdVEKuVUnczEk7Scg4ORxUHx0+JWofDXwvp8+jQW11rWpalBp1pDdo7xlnJySqspPAPcc4rg+rz9t7D7V7HvPMKCwaxzvyNc22tntp3Z6PRTU3bV3EFsclRgZp1cx6QUUUUAFFFFABRRRQAUUUUAFFFeQ+Ivin4r8QeOtU8JfDvSdMu7nR1Q6lq+uSyLaQSMCVhCxjczY7jgYIPrW1KjKs2o9N77I48Vi6eEinUu3J2SSu297JLyTfktz16ivJvhj8WtY1PWvGHh/xta6Xp+qeGEjnu9Q0uZjZNE6Fwfn+ZNqjnJ9emKy7L4s+PfiZbXGo/D/AMOaXYeHoyRDrPiyWVFuwvVo4YhvC8cMTz7EEDf6nVUmnZJW1vprqtfP7zhWb4aUIyjduV7RUXze67Suulno29PPY9torwzwr8fNX1H9nvXPiBqthp9ve2QnS1FuZPs9yykJG21vmCmQ4xnOB1HbpvEXxO1Twh8A28aarb2ia2umRXJtlRxALiQKETbuLYDOAfm7HkUSwlWMuRrXm5fmOnm+FqU/apvl5PabfZ1/yf3HptFeX+OfihqvgH4EnxfqFvZ/8JALGCQ2wRvI+0y7Rs27920Fv72cA13vhi6v77w3pdzqqQx6lNaxyXKQKVjWQqCwUEk4BJHU/WsZUZRhzva7X3HZTxdOrV9jG/NyqXone1/PR6GnRRRWB2hRRRQAUUUUAFFFFABRRRQAUUUUAFFFFABRRRQB5f8AtMXH2b4K+JT/AHoNv5kVxH7DcPl/BsyY/wBZfTfocV0f7W1x9m+B+uHON3lr+bisz9i63+z/AAQsf9u5mf8ANq+nh7uRy86i/I+Pn73EMPKk/wAz3evLf2nG2/BHxN/1xUf+PrXqVeUftRNt+CPiP/rmn/oa15GX/wC+Uf8AEvzPdzT/AHGv/hl+TOb/AGKxj4K259bqX+deKftMWl38Yv2g7HwhYSgNawGJG6gOQWbP/fIr2n9ju4Sw+A8VzKcRxTTyMfYHJryr9mK3f4gftEeKPFMw8yO3EsisezM2xf0zX19FvD4/G43/AJ981vVuyPhq8frOW5fl/wDz85b/AOFK7PCvAvhLxVpXxAudE0jVZNF8R2zMsUfmGPzmX+H0OR0zX0X4M/a713wTfroXxI0aaKeM7GvETa31I6H8KvftdfBu6juLf4i+G1aLULFle7WHg4U5En4d67zwDceEv2oPhpbS65p1vdahCghuTjEsUgH3lYcjNdWMx2HxuGhiq9Lng9JW0lCXr2Zx4DL8Vl+KqYPDVnCotY31jOPp0a62PUfB3j7QfH2nLe6HqUN9EeoRhuX2I7V0NfGnin9ljxh8KdUbXvhtrVxKiHcbUtiTHoR0cfUVveBf2yrjSbxNG+IejyaZeIdjXkaFRn1ZT/Svm6uTqtF1cun7SPbaS+X+R9XRzx0JKjmlP2Uu+8H6Pp8z6torJ8N+K9J8XafHe6Rfw31u4yGicH861q+clGUHyyVmfVxlGcVKLumFFFFSUFFFFABRRRQAUUUUAFFFFABRRRQAUUUUAFFFFABRRRQAUUUUAFFFFABRRRQAUUUUAFFFFABVfUP+PC5/65N/I1YqvqH/AB4XP/XJv5GgCxXkGg/69v8AeP8AOvX68g0H/Xt/vH+dAHoOmfdFbUdYumfdFbUdAHmX7THiqTwn8F/EMtuW+23sa6fbrGcMXmYIce4UsePSuf8AiF8INVP7Pug+HPDdst1r+gtZXVpEzIm+eNhvOWYKPvOev869h1jw/pfiCOCPVNNs9SjglE8S3kCSiOQdHUMDhhk8jmtCu6ninRhBQWqd/Xa36/eeHiMsWLrVpVpe7OCgrbrVtv1btb0Pn/WvDMvwb/Z18a6pq919q8WaxayTapf5yZLqYeWqKR/ChcKMcdTxmuR+L3hubQ/2Y/htYzm6tdItLnT5dYmss+ZBEyEu44PId+Mj72OK+oNZ0PTfEWnyWGrafa6pYyEF7a8hWaJiDkEqwIOCAfwqy1rC9qbZoY2tynlmEqNhXGNuOmMcYrenjnFqcld81391kl6anDXyONWM6UJcsXT5F1d+bmbfe+l+r11PnzR/Bvwf16/0m31Dx5dfEC6uJV+yWWseIWviZCOCYVIwcddy49a7r4kfBeXxd4l0XxN4e8RTeEfEmkwtaw3kNolzG0LZ+RomIBAy2OcfN0PGOu0X4e+FvDd2brSPDWj6XdHgzWVhFC5/4Eqg10FZVMXLnUqcnp3s999Njqw+U0vYypYinFNtP3Lp6bPmvzXT2d9D5p+Hega3qH7UWo/274lm8Vy+FtHWNr2S2jtlWafBCrHGNqjYzdycjr6dH8DP+Ks+LPxU8Yk74TqCaLat6JAuHx7E7DXslloOmabqF7fWmnWlre3xVrq5hgVJLgqCFMjAZbAJxnOM0uj6Fpvh+1e20vTrXTbd5GlaGzgWJC7feYhQBk9zV1cYqikktXFR6dNXt3ZhhcndCdNud1Gc5u7bbbTjHV3btF6t9Txv9ntR4k8dfFTxkTuS91n+zbdu3lW67QR9Qy/lXLfDv+0PFPhf45eNNIzJqOsXN1aac0fJaOCFljK+53/iRX0bpeh6bodm1ppun2un2rOzmC1hWJCzHLNtUAZJ6nvRo+h6b4dsVstK0+10yzUllt7OFYYwSckhVAGSeacsYuaclHflS9I9PwQQyefJRhOfw+0bt1lO+q9OaX4Hgfwm+NHgfwX+z3oqWesWbapZ6eU/seJw15Jd8llEI+c7pCTnGMHOcV5hrGhSQ/so+DL+ea6TTr/xCuqa7eWefNjjeSRTIODgjCY4I3AV9fWfgfw5purT6paeH9LtdTnDLLeQ2UaTSBvvBnC5IPfJ5q3p3h/S9H0ldLsNNs7LTFVlFlbwJHCAxJYbANuCSc8c5NbRx1OnNzpxd3JSd366beZxTyPEYilGjXqRtGm4Kyf93Xfqo2a000T1PB9H8G/B/Xr/AEm31Dx5dfEC6uJV+yWWseIWviZCOCYVIwcddy49a0/Gsa+K/wBpzwHoEQAs/DenT6zNGowoZv3cYx7EIfxr1XRfh74W8N3ZutI8NaPpd0eDNZWEULn/AIEqg1pQ6Fptvq8+qxadax6pcRiKa+SBRPIg6Kz43EDA4J7VjLFrnck29Glfo3p+R2wymXslTlGEffjKXKnqou6Tb1eqW/Q8b8SKPF37WHhawB3QeGdGn1KTH/PWY+WAfwKGm6my+Mf2t9JtQQ9v4T0SS6bB6TzkLg/8AZT+Fezw6Jp1vqlxqcVhaxalcIsc14kKiaVV+6rOBkgdgTxTbXQdMsdUu9St9OtLfUbwKLm8igVZpwowodwMtgdMnioWKSWi2jyr57v8Wayyucm3KS96qqj9I25V8uWP3HyZ4P0nw7J8S/iPB418faz4K1k61LN9ji1n+zre6tycxPkgbzg8fNwpGBXufw7sfht4D8J6z4k8MTW7aUvmSajrSyyXTzeXkuzSHcz4yT8uRknFdp4g8D+HPFksUmt+H9L1mSIbY31CyjnKD0BdTgVzXxS+Gs/jbwPH4T0ae10HSrm4iW+8mLaRaq250iVRgMSFHPGM1vUxUcS4xlJxTtfXSy+X3HDh8rq5bGdSnCNSS5nF2fM222rtuy3s2rX30Ov8O+ILDxXodlrGlzm5068jE0ExjZN6HodrAEfiK0aq6Xpttoum2mn2UK29naxLBDCgwqIoAVR9ABVqvJla75dj6ynz8i9p8VtbbX62CiiipNAooooAKKKKACiiigArz/4tfCWP4nQ6NcW+rz6Brui3P2vT9St41lMT8ZDISAynCnGR90dsg+gUVpTqSpSU4OzRz4jD0sVSdGsrxf8Aw+61WvVHy7feF/E15+0b4B8P+I/GU3jA6XBNrcxNjDZxwAZWPCRg5JZV5Y9+Md+v8P8A/FZftYeIr/O+18K6PDp6egmmO8kf8BLr+FeyLoOmJrT6uunWi6s8P2dr8QL55jznYZMbtuQDjOKXT9C03Sbq9ubHTrWyuL2Tzbqa3gWN53/vOQMseTya9CeN5ltry8vRbu7dl9x8/SyZ0p357r2nO7tt2UbRV229HZ6s8b8FqPFn7U3jjWM7oPD2mW+jxem+Q+Y/4ghh+NQ+Ambxh+0f8SdfhKuuiWUOh2rZ43nLyD6h0I/Gva9P0TTtJnvJ7KwtbOa8k865kt4VRp5P77kD5m9zzTdL0HTNEa7bTtOtLBruUz3DWsCxmaQ9XfaBuY+p5qJYpe9ZbxUV8rX++34m0MrmnT55bVJVH5t83KvldfcfO37NPxJ8HfD34U3tt4j16x0bX7bULuXVbW8mC3LTb+ojPzyHaFHyg8gjrmrvw+0XWvHGn/FX4gjT7jTrrxRaPaaLa3C7ZTBHAUjcr2Lnb19OMggn2298BeGdS1gatd+HNJutVUgi+msYnnGOnzld3H1rdrSpjIOU6lOPvT3v63svmvuOfDZPWjTpUK9ROFJNRsrNuzjzSu3qk3ourvfofO3wY+OHgTwN+z/oZvddsorzTrR1m0pZl+2NMGYlViJ3Eseh6c9QK5S6XVfhz+y5441/WoJNP13xhfSzm0k+R4hcMECkdQfL3tjrzz3r6YTwH4aj1t9ZXw7pK6w7b21BbGIXBb1Mm3dngc5rWvrG21O1ktry3iu7aQYeGdA6MPQg8Gr+uUo1HKMX70lJ3fZ3sjL+x8TUoKlVqpOEHCFk9Lrl5nrvZaJaLXfp8ZeMfBnwe8M/C20u/COrRXHxCMFsljNoerSzXkt2SgP7pXOzcS2RtXGcDBwK9N8VLe+LPjV8IfDGqsk17o9g2uaoOCPOCBUP/fxD+de0aF4A8L+F7lrnRvDekaRcMNpmsbGKFyPQlVBrQXQdMTWn1ddOtF1Z4fs7X4gXzzHnOwyY3bcgHGcVU8wUu7a5rNu71VvuX5mVHIJU1b3IJuF4wVotQlza95S0TfbTUv0UUV4p9oFFFFABRRRQAUUUUAFFFFAFfUL6LTLC5vLhtkFvG0sjHsqgkn8hXxx8JdN8JeKfD+qeKde+Leo+DNV1zUbm9n0vS/EcNltUyNt8yMgsW689wRgV9nMAwIIyDwQa5ef4VeCrq8N3N4P0CW6LbzPJpkDPu9dxXOa9HC4mNCEou93bVW6dNf60Pnc0y2pjqtKpHlahzaSvu7a3T6JNW8z5T0+31KP9nf4uLoLyaron9pA2muywbLrULfzAbhpGwDIFGfmPq/YYHqPjv45+DNG+Actt4W1qzvL2TSBaWWn2biWeAGIKTJGOYwi5JL4Ax619AJbxR24gSJFgVdgiVQFC4xjHTGO1Ydj8PfC2mw38Vn4a0e0i1BDHeRwWESLcqc5WQBfnHJ4OeproljqVSXNUg9JX0e+iWunl+LPPp5JicLDkw1Vaw5G2nprJ3jr/AHrat7J3Z88/FrQ18L/sm+C9OjR30dJdOfVWjBJELfvJG9RmQr+Yqf8Aai+K3g3X/Aeh6TpniLTtTtp9VtZb2PT5hcNFaISWZgmduCU4bB7Yr6UTSLGPS10xLK3XTVi8gWaxKIRGBgIExjbjjGMYrM07wD4Y0fT7uxsPDmk2VleLtuba3sYo45hjGHULhhj1pU8bTUoznFtxk3v3t+JWIyWvKFSlQnFRnCMHdN25b7arR3+XmeDfH74heGfiNqXgDwdoet2msR3uv2kt79gmEsSwgkBWdCQCcnC5z8ueOtfS1c/a/DzwrY2sNrbeGdHt7aG4W7ihisIlRJl+7KqhcBx2Yciuhrjr1oThCnTTSjffzPYwOEr0a1XEYiScp8uyaSSVra/N/PYKKKK4z2AooooAKKKKACiiigAooooAKKKKACiiigAooooA8L/bNk2fA/Ul/vTRD/x8GtD9km38j4H6H/t72/M1gftuXHl/B10/56XUY/XNdf8Asww+T8D/AAuP71sG/Ovp5e7kcfOo/wAj5CHvcQz8qS/9KPVK8j/aqbb8EPEH+7GP/H1r1yvHv2sW2/A/Xv8Atn/6GteTlv8AvtH/ABL8z2s1/wBwr/4ZfkeU/DDxMPCX7GupXu/y5H8+GMj+8zbf5E10X7DPhhtP+H+pa1Kv73UrrCsRztQf4t+leB+IvET2f7LXhTRYWPm3+ozOUH8QU8D8zX258GPDK+Efhj4e0xV2tHaqz+7EZNfV5t/s+FrLrVqP7o/8E+LyRfWsZQfSjSj98l/kdfeWkOoWs1tcRrLBMhjdGGQykYINfEUU99+yf8d3R/M/4RLVn/4DsJ4P1Un8q+4681+PXwltfi14GurAoo1KAGWzmxyHA+79DXz+VYyGHqSo19aVTSX6P5H0+c4GpiaUa+G0q03ePn3XzPQtP1C31WxgvLWVZredBJHIpyGB6GuV+IXwj8MfEzT3ttb0yGaQjCXKqFlT3DDmvA/2PvipdWNzffDrxC7RX9i7fZBMcHAPzJz+Yr6urDF4etleKcIys1qmuq6M6cFiaGcYNVJRuno0+j6o+KPEX7OfxF+Cepyaz8PtVnv7FTuNvG37wD0KdGFdx8M/2yrWSZNH8fWUmiaoh2NdbCsZP+0O1fT9effEr4G+E/ilbOuradGt3jC3kICyL+I616azSjjUqeZU7v8AnjpL59zyHk2Iy+TqZVU5V/JLWL9OqOz0fXNP8QWaXWnXkN7buMrJC4YVer4o1r4I/Er9nu8k1nwTqc+raSh3PbplmC9cMnf6iu++F/7aWj61LHpni+3OhalnYZyCImbpz/drKtk85QdfBS9rDy3XqjbD59CNRYfMIexqefwv0lsfTNFV7G/t9StY7m0njuIJBuSSNgQR9asV8601oz6lNNXQUUUUhhRRRQAUUUUAFFFFABRRRQAUUUUAFFFFABRRRQAUUUUAFFFFABRRRQAUUUUAFV9Q/wCPC5/65N/I1YqvqH/Hhc/9cm/kaALFeQaD/r2/3j/OvX68g0H/AF7f7x/nQB6Dpn3RW1HWLpn3RW1HQBJRTJpkt4XlkYJHGpZmPQADJNeKfs+/HvUPjF4g8VW17YW9lY2bLNpbQxurzWzSSJucsxDEFAMqAM5GOK3hQnUpzqxWkbX+ZwVsdQw9elhqj9+pfl+Suz26ivCtS/aGvLz4/wCi+A9As7W60l5pLbUNRljdj50cZeSOJgwXKDaGyG5boMc9X4F+JWqeJPi14+8KX1vaRWmgm2azkhRxI6yIWJcliD2xgDv1raWEqwjzSXTm+V7HLSzfCVqns6bv77htpzKPM/wW/c9Kory/Q/ipfa58WPGOjRpZjwt4Zs4zc3nlsZjcsNxUNu27VUNkbc5HWrnwP+IOq/Ef4cw+J9bt7Wy+1TTtBHaoyqsCOVUtuYkn5Sc8DpxUTw9SnHnl5firr8DajmNCvUVKDd3zf+SNRk/S7t5nolFeJeGfjnq2qfA/xV8Qb21sY0tZbs6VFFG4WSNDsiMmXyxL8HG3pwBXa6Z44vrb4Nw+Ltdit7e/XR/7SuIoVYRK3lb9oBYnHQdTTnhalN2ffl+ZFHM8NXScG7OPPt9nv8+h3FFeF6t8b/Emifs76R40uLLTW8U6s0KWlkkUgt3aWT5F2+ZuJ8sE/e6/lXb/ABe+IV18L/hVqfiMx282qW0MaxxOrGJ53ZVAxuB25JOM5wKbwtRSUerbivVW/wAxRzXDOnOrdpRgpvTaLTa+dk9DvaK8m+IHxQ8ReD9K+HlrBaWE3iTxFf21ndRSRv5MYZAZig3hhgkYyT75rS+OnxI1L4b+GdNm0WG1uda1PU7fTrSG8RnjZpCc5Csp6A9xSjhqknFL7V7fIqeZUKcKs5X/AHaTendXS9fLzPR6K8z+KHxO1jwr4k8K+FfD2nWOo+IvEBm8t7+Z4reBYlDM7BVZiDzwPTvWHoPxQ8c+HPibong/x/pmhMddimew1Dw7JL5avGu5kkWU7uncf3h15w44WpKHOrbN2vq0t3b5MipmuHp1vYyvo1FuzspStZN+d19+p7RRXmPjr4w3Ol+LI/B3hHQ38UeLGiE08fmiG1sYz0eeTnHGCFHJBHcqDz/hX4nfEKD4zWfgfxVY+GZhc2D6i8uhtc7rWMFgu8ycMSwAwAOuc9qI4SrKHPotL76272/q/QVTNsNCqqOr95Ruk2lJ9L7X72vbrY9uoryn4peP/F+m+PPDfhHwRBos2qajbXF5cSa2kxihij2hTmIgjJ3DoecdKwvh78WvG9x8QPF+g+MIvDv2Xw1p4u7q40OK4x5jKHVN0r/3NxPy9utOODqSp+0TW17dbXt+Yp5th6eI+rtSvzct7e7fl5rX8lqz3OivP/gj481b4hfDHT/E2vW9rZXF4ZZFjtEZUESuyqcMzHJC561z/wAPPjVf698IfEXj3WrW0Sxs5byWyis1ePzbeHITcWZvmZgRnAHtUvC1E5L+V2+b/wCGNY5nh5Rpzu0pxc1p9lJNt9t0ewUV82a18cfitoPgG0+Idz4c8ML4UmWKY6etzOb8QyHCMX+4M7l6Annp1xpeK/i58VPh/odv4w17w94afwmzxG4sbC5me/t45CAGLtiMkEjoD1HQZI3/ALPq6JNau2637ep5/wDb+ESbcZpJKT9x6Re0vTR+ej0PoGiuE+JHxVg8D6fpUdhp82v6/rT+VpWk2zBWuGwCWZjwiKCCWPTP1I4a8+KXxI8CeKvC9t4y0nwzLpniK/TT4IdEuJzd2zMR8z+YNrhc87Rj3GRnGnhalSPMut7a6u29juxGaYbDzcJXdrXaTajfa787rTfW+x7pRXkvj74o+KI/iVbeA/BOlaXeaw2nf2lcXusTyLb28e8qAVQbic7eh/iHHeuU8PfFj4u+IvFGveDYNA8Jw+JNFKPdajNdXAsSjjMe2MAyEkd8j3Aq44KpKPPdLS+rW3cwqZ1hqdX2VpN35dItpySvyp97fLR6n0LRXl3wf+KGueLNc8T+F/FemWeneJfD8kYnbTnZra4jkBKOgYlgMAdT/EOhyB6jXLVpSoz5Jb/5np4XFU8ZSValtqtVZpp2aa7pqwUUV5R45+J3iZfiVF4D8F6dpNxrB0w6nPe6zPKtvCm/YFKxqWJzg9e9OlSlWfLH1DFYqnhIKdS+rSSSu23skj1eivIvh58UvFEnxG1HwJ4503S7bWobAanb32iyObWaHcFIxIdykE9+u08Dgmhb/Fbx18Tb3UZPhnpGif2BYzNbjWvEckwjvZF+8IUi+baD/EeD7cit/qdRSadrKzvfTXbU89ZvhpQUoqTk21y8r5rx308ur21WuqPbKK86+C/xQu/iRpOrRatpyaVr+iXz6dqFvC5eLzF/iQnseeD0x1NcndfEP4m+KvHHjDT/AAXD4Sj0Tw/cR2r3OupdCR5DGGcAxHB2nPYduvWksLU55Qdly73en9alyzSgqNOtBOSqOySWuibenS1nc9xor5ttf2hvGR/Z11P4hTWOivqEOoC3t44recW7weYkZfBk3E7i2DkdOlepfFz4nN8OvhXeeJreOGa+McS2VvMCyyzSEBVwCCRySQCDgGqlg6sZqHVvl+at/mZ0s4wlWlKsm1GMFN3X2Xe3/pLPQKK8n8P/ABN8R6l8XNN8G3Nrp+2Dw+mp6zNDFIDHcsQBHGd5Crkg4bJIzzV/WPiRqcXxz0LwRp0Vm9lLpsupalLLG5ljQErGEIYAZYDOQ3XtUPDVE+Xyv8jeOZUJQ59fiUNvtOy/C+voz0mivN/gr8SNU+J1r4m1C8trWDTrTWJ7HTmt0YNJDHj5nyxy3I6YHtSfCv4kan8QPFHjqGSGzTQ9F1L+zbKWGNxLK6g+aXJYg4O3GFHXvSlh6kHNP7O/zKpZjQrKk4X/AHl+XTtdt+mn4o9Jorw66+IfxN8VeOPGGn+C4fCUeieH7iO1e511LoSPIYwzgGI4O057Dt1610f7PPxE174peAW1/XodPhkkvJYbf+zYpEjeJMLu+d2Jy2706dKuphZ06ftG106666oxoZrQxGIWHhGV3zWdtHyuzs/U9Ooopk0yW8LyyMEjjUszHoABkmuI9k5D4h/Fnw/8NY7WPU5Li61K8JFnpOnQme7uSOyRj6dSQPeqng34heIPFusrFP4C1bQNIaNpP7Q1aaKN8jG1fJUlsnnr0xXiHwvHxG8da94l+JPh3TPD00uqXMltpuoeI55j5dlGxURwxxLlQSOSWGSOnUn134S/GQ+NPB2ual4is49A1Dw9czWmrRh90MbRLuZ1P93GeMnoeTwa9ithVRg1GKk1o9dm/JfdrfU+PweaTxteMpzdOEruC5dJRXVyae610tps3qz0+ivDLH4mfFP4iabL4g8EeHNBsvDeWNn/AMJDLN9rv0Ukb0WPCoGxwHPvkjmu++D/AMSovix4DsfEKWjWEsjPFPbM24Ryo21gD3HcH0NcVTC1KUeaVtNHrs/M9rDZph8VUVOnfVXi2mlJK12m991991odrRXzn/wt74qa54f8U+LNEh8GQeE9JurxIX1SO8FxLDAT84CMVOQMduQeBW1qnxx8QaD+zbZePL2y08+I75YzbWaRSLAzSS4QbTIWP7v5uG5rZ4Gqmlo23bfqzjjnuFkpSaklGLndrRxXVd79O57lRVTSWu5NLs2vxGL5oUM4hBCCTaN20EnAznHJ+tcF4s+JGp6b8ZPB/gvS4LSWLUbe4vdSlnVmkhhQfIUwwAJZWGSG7cVxwpSqScY9Lv7j162Kp4eEZ1OrSXe8mkvz1PSKK838RfEjU7T42eGPBGmQWkltd2U2oanNMjtJFEuRH5ZDAAlhg5B6jio9Y+JmpRfHXRfA+nw2b2DaZJqWpzzIxkiUEqgQhwB8wGcqeGFarD1HbzXN8l/wxzyzGhFtXek1D/t52/K+vbXsemUV4xD8UvHPxKuL2T4a6NoyaDaTNAuueJZJlivXU4fyI4hu2g/xk4PPcEVa8A/HyDVvhhrnivxRbQ6T/YV5NY3hs5DLFPJHtG6EnqGLhQMnnvVywdWKvbXRWvqr7aGEM4wk58t2k02pNNRaju0+y77Ppc9dorwPxB8VPixp3hO58bf8Iz4b0bwzbRfaW0vVrqb+0nhzwcqBGjMCMKeQeME8V7N4T14eKvC+kaytu9oNQtIrsQSHLR70DbSe5GcVFXDzpRUnZrbR317G+FzGjiqjpQTTSvqmrp9Vf/hzWooorlPTCiiigAooooAKKKKACiiigAooooAKKKKACiiigD5q/bsuPL+GNhHn/WXqj9DXp/7O9t9k+DPhSLGMWSfyryH9vebHgbQY/wC9fZ/8dNe5fBy3+y/C/wANR+llH/Kvp8R7uTUF3nI+Qw3vZ/iH2hE7KvGf2uG2/A/W/rF/6GtezV4p+2A234Hax7vEP/H1ry8s/wB9o/4l+Z7Gb/8AIvr/AOGX5Hxn8PC/xC8U+APDKbngtJy0ijkD595P5Cv0zt4Vt7eOJRhUUKB9BXwP+wz4V/tb4lXOqspMdhbsQ2ONzHA/rX3teXkFhbvPczJBCgy0kjBVH1Jr6HiiopYqNCG0V+Mnc+X4PpOOCniZ7yf4RVkTU13WNSzEKoGST0FeE/Eb9sDwZ4LaS20+Rtf1EfKIrX7m73avHrm7+NP7SUhWCOTw74dkP3cmKPb792rysPk1epH2tdqnDvLT7luz2sTn2Gpz9jhk6tTtHX73sij+1ZrHhvwz8StK8VeE9Yg/4SKKTN3DatnlejEjjPY16Z4T/bo8I3tlbJrNtd2N1sAlkCbkLY5IxXnPxS/ZV0f4U/CHUtavb6XVte3xqspO2NMnnA7/AI16X+z/APA/wX40+Dei3Ws6BaXd3Ir5uGQCT73r1r6bEPLJYCnKrzVIwfKpbPv93a58jhVm8cyqwoqNKU1zuL1W9vvfWx6Lon7THw51xVMXiS1hLdFuD5Z/Wu70vxXo2tqrWGqWt2G5Hkyq38jXheu/sN+AdSLNZPfaW7f885S4H4GuG1D9hTVNNkabw/4xdGH3ROpU/mteF9Vyet/Dryg/70b/AJH0f1zPaH8XDRmv7srfmfYWQ3oa8r+J37N3g34nLJPdaeljqTDi9tQEcn1OOv414JH8Hfj74FTOkeIpb6MH7iXZYH/gJqwvxi+P3g1tmq+G/wC044xyzW3X8VrWjllWlP2mBxUG/KVn+JjXzejWh7LMcHNLzjzL70U7jwD8W/2bZnuPDd3Nr3h1TuNuuZFC+6dvqK9M+Fn7Y3h7xbImn+Io/wDhH9UzsPmn90zdOvbn1rj7P9uS80/EfiPwTc2vZmjJUfkwrkvH3j34J/GTdPcxXXhfWiOL2ODAJ/2sda9mWErYtWzHDO/88LN/NLc8GGOoYJ82V4pW/wCfdS6Xyb2Pt+1uob63Se3lSaFxuV0OQR6g1NX5yeG/i34l+Bd7G2heJrfxHoBbi33kow/3Typr6m+Fv7XXg/4gLFbX0w0PU24MNy2EJ9mr57G5DicKvaU1zw7pa/Nbo+oy/iTCYx+yqv2dTs3o/R7M91opkM0dxGskTrJGwyrKcgj2NPr5o+sCiiigAooooAKKKKACiiigAooooAKKKKACiiigAooooAKKKKACiiigAqvqH/Hhc/8AXJv5GrFV9Q/48Ln/AK5N/I0AWK8g0H/Xt/vH+dev15BoP+vb/eP86APQdM+6K2o6xdM+6K2o6APNf2kPFM3hX4P641orPqGoqumWqL1Mk52ce4UsfwrzHxV4I8S/C3xJ4MtfA+kz3d3eeHG8NyX8UTGG1k8xGFzKQMDBaR+e4r6O1TQ9O1wWw1HT7W/FtMtxALqFZPKlX7rruB2sOxHIq9XoUcX7GCio33vfrdWX3Hz2Myp42tKrKfLpFRa3jZty/wDAtF8j5s8I+C7Lw3+0h4Y8NabuktPDHhqW5lnf781xPIVeRz3ZtwP/ANYVX+JHjqH4I/tCa5r9xC0sWueGl+zQICTc3kcgSNOPYDn0P4V7N45XU/DLDXvCXgux8SeILh1gu/38NncSW4U4/fsOcME4OeM1yOg/DLXvHXj6w8a/EO2sbR9KXGjeH7SQTpascFpZpCBvkyBjHA2gjkV3QxEZP2tb4eWzV1dvfbfV9ex4lbAVKUfqmDTVT2imnyvkircu70doaWTvfpbU47X9Duvg3+yt4hfUXMnijXlaS/kC/PJdXTBSnXkqrbf+Ak4rH8ffBdfhT8CrzVD4/wDG1vPZ6dGi6bFrG2z859qeWIgg/d72+7nOM19PaxoWm+IbVLbVdOtdTt0kWVYbyBZUDjowDAjI7GjWtC03xHYtZatp1rqlkxDNb3sCzRkg5BKsCMg1hDMJRab6yvLz20X4ndW4fp1IyjF7U1CF76PW8nbe7afyPmv4seGZPBH7JPhnRHiaKzSSw/tYxqSY0d/MlOAP+ehHp1q9+0p8YPDOo/Cebw74Y1q11a41MwW7f2ZItwtrb+YoZpSuQmflUBiCS3sa+j7i1gvLWS2uIY57eRSjwyKGRlIwQQeCPasO3+HXhSz0m50uDwxo0GmXLB57KPT4lhlYEEFkC7WIwOo7UU8ZTvGdWLbjJy9b2/yDEZNX5alLC1FGM6caeqd0oppWs1o7/LfU8Z/aEgsfDM3wetL9xa+E7DWIVuZ3JCRmJFEW70HDZJPAB61l/tEfE/wz4yvPCGhafq8OqaHBrNre65qFgfPtLWAPtQSyrlBuJPBPG3J7V9H6lo2n6zp0mn6hY219YSKFe1uYVkiYDoCrAgiuC+KXwtk1/wCFGp+EPB1vpfh8XrIpRYhBAqeYrSfLGh5IB7d+tVh8VS5qaqJ3i3rfTV77br/IjMcsxPs8S8O04zSdrNv3UkorVKzt+L9VwXxM8TaPbftEfDLVdX1K0t/C66bdXFjqTzKLZ53UjPmZ2427CDnHI9areLPHGjfFP9or4caPpN6upaRpT3N895b/AD281wse5VSQcMUwpJUkfOBXulz4N0TUtBs9G1LSrPVdOtY0SO3vrdJkGxdqnawIyB7VLD4R0K3bTXi0XT4m0wMtiyWsYNoGGGEWB8gI4O3GaiOKpRUfdd1FxXbW+v4m1TK8VUlNc8eSc4Tejv7vLeN72t7umnl5nkXh/wD4rL9rDxFf532vhXR4dPT0E0x3kj/gJdfwovv+Ky/a2sIcb7Twjojzn/ZuJztwf+AMp/CvZdP0LTdJur25sdOtbK4vZPNupreBY3nf+85Ayx5PJpLPQdM0/Ur3ULXTrS2v73b9quoYFSWfaMLvcDLYHAyeKy+tK7aX2eVfk389fvOlZXNwjGclrV9pLz1bivlaP3Hz98GfHXh7wb48+K8Xi/WbHRPEU2uNKzajOsPm2oB8gIWI3YUngc4YetO+EHjbRte+J3xS+Iep30enaXbfZdPtbi//ANHVLfaSGIbGN5CEZ5ORxzivdNV8E+Hdd1KDUNS0HTNQv7cgw3V1Zxyyx4ORtdlJGDzwaW48G+H7uS/kn0LTZn1Bo3vGktI2Ny0f+rMhI+cr2znHatZYqlLmfK7yST20ta9vWxyU8qxdL2UfaRcacpSWju3JSs5a9HLW2++jPK/g3O3xC+IHiv4nSRyQ6PNEukaK86lPMtYzukmAPRWcZGfQ+leZ6LJfa38BfjP44s08678R3tyYmA+b7GhCeh+6jS/l2r61NvEbfyDEhg27PL2jbtxjGPTHaq2k6Jp2g6bHp+mWFrp1hHnZa2kKxRLkknCqABkknp3NKONUW5KPWNl5R6fPQ0nksqkIwlU6VLu2rnUVuZLoknKyvtZXPnzXfjN4Q8Mfs2w6d4c1u11HVG0JbS3sbKQS3ETGHDvJGMmMINzMWwOPpWb8QrQaH+yz4E8Haa5F14kfT9PRgOSZSJXb6E8df4q+grH4feFtLW+Sy8NaPaLfIY7tYLCJBcKc5WTC/ODk8HPWrbeE9DZNMQ6Np5TSyDYKbVMWhAAHlcfJwB93HSrWMpQacIvSXNr1fT7mYzyjFVoSjVnFXp+zVk1ZX97r1Xpay9Tx39p61QfDvwv4Hsv3f9uatZaUijOVhUgkj6bU/Ol/akCah4d8HeBoMKfEOtW1oUzgi3jILkfQ7K9pvtE07U7qzurywtbu5snMlrNPCrvAxGCyMRlTjuKbeaDpmpahZX93p1pdX1kWNrczQK8sBYYYoxGVyOuMZrClilT9np8N383t+SOzFZVLEfWEpJe0UI+kI7r53l96Pmz42afYL+0Z4abxL4j1TwfoD6I0Fhq2m3f2TbOJG3xtLghAVIz06rzXf/DPwb8Ln8WtfaHrS+M/E1lCH/tK71RtSlgjJKjD7iinkjjB5Neqa1oOmeJLFrLV9OtNUs2IY297As0ZI6HawIzUWheFdF8LwNBo2kWGkQsctHY2yQKfqFAq5Yzmoqmm00raPR/r8jOlk/s8ZOu1GUZS5tU3JOy21tpbR2utvM8g+Bn/ABVnxZ+KnjEnfCdQTRbVvRIFw+PYnYaX9ntR4k8dfFTxkTuS91n+zbdu3lW67QR9Qy/lXsmj6Fpvh+1e20vTrXTbd5GlaGzgWJC7feYhQBk9zRpeh6bodm1ppun2un2rOzmC1hWJCzHLNtUAZJ6nvUVMUpc6iviSS8krf5I1w+VzpOg5yT5JTm/OU76/Lmf4HjP7NbDxNr/xK8bZDLq+tta27A5BggXahH1D/pXulUdH0PTfDtitlpWn2umWakstvZwrDGCTkkKoAyTzV6ufEVVWquaVl09ErI9HL8LLB4aNGTvLVt9222/xYV4Z8DP+Ks+LPxU8Yk74TqCaLat6JAuHx7E7DXudUdH0LTfD1q9tpWnWumW7SNK0NnAsSF2+8xCgDJ7mlTqqnTnG2srL5Xu/yQYjCvEV6NRv3abbt3dml913+B843UF/44+Inxw17TFaW40rRG8PacYzyZPLZpQuP4g6n/vqtj4R/Gr4e+APgJ4f3a5Zrc2VkBLpMMqtevckkughzuy0hPJGOc5xzXuulaDpmhfaf7N0600/7VM1xP8AZYFi82VvvO+0Dcx7k81Qh8A+GLbWm1iHw5pMWrMxdr9LGITlj1JkC7s/jXdLF0qkfZzi+VWtZ9lbX13PEp5TisPV+sUaked897pte9LmutVtordUlqrHiHw78UW3wV+G+veL/GZGm+IfFV/cavDorsBcyFj+7iWPrnkZ4+XeN2Klghv/AIPfst+JdY1ctbeJNWjuNQut3DJdXRCIuM9VDJn3U173daLp99fWt7c2FtcXtru+z3EsKtJDuxu2MRlc4GcdcCk1rQtN8R2LWWrada6pZMQzW97As0ZIOQSrAjINS8ZGUuaUd2m/RbJeVjSOUVKdNwhU+GEow02cvinLu2+1rK/c8bvvhubP9keXwwkKm5TQfPMYxzOF88/+P5rjfhzrR/aE1r4f2ihpfD/g7T7e+1V3Q7LjUfLCxxc9dm0tnnuPQ16L4i1b4teIpNU8P6X4V03w7aySSQw+JbrUknXyCxAdLdQWEmzHDHGfauz+GPw20j4U+EbTQNHjPkxZea4cDzLiU/ekfHc4A9gAO1dDr+ypSc2nOTbVne11q3b8Ov3HBHA/WsVTjSTjRhFRlzRcebkd4xV7Nq+rdrNaJu7OT8ZfBHU9R8fz+MvCPjGfwdrd3bLaXrCwjvYrhFxtOxyAG+VRnn7vGOc+b/CLT9cu/Fvxl8SPqs3iPVbCFtFsr+WNYzNLEjFgERdqjcqYCjv36n6gqhpOg6ZoMdwmmadaaclxM1xMtpAsQkkbG52CgZY4GSeTiuSGNnGm4S10SWi2Tva+/Sx6lbJaU8TCvSbjZyk1eVnJpq6jflT1u2le588/A/4ueDfAP7POlxx6xbT63DDMzaRFIHvZbppHIQQjLnJI5xjHPSnfBn4haD8I/wBnKw13WL6NtS1aS7v0tAR597cGUrtjTOT0QEjgZycV7xaeCfDthrE2r22gaXb6rNu82+hs41nk3fe3OF3HPfJp1j4L8Pab9i+x6Fplp9hLm08izjT7PvOX8vC/LuPJxjPetqmKoT5rxfvS5nqvPTbuzkoZXjqPsrVI3pwcI+69L8vvWvq7R2/HVniEEN/8Hv2W/EusauWtvEmrR3GoXW7hkurohEXGeqhkz7qa9S+CvhceDPhR4W0jYqSQ2Mbyhf8Ano43v/48zV1GtaFpviOxay1bTrXVLJiGa3vYFmjJByCVYEZBq6AFAAGBXLVxLqwcWtXK7/RfLU9PC5asLXjNO8YwUF33vJv1937hawfH1peah4F8RWungm/m064jtwvUyGJgv6kVvUVyRlyyUux69SCqQlB9VY+dfgx8cPAngb9n/Qze67ZRXmnWjrNpSzL9saYMxKrETuJY9D056gVyOo+DfEum/sq+O9WvLOa01vxJftrF1ZlSskMDTISpXt8iliPQ4PcV9Np4D8NR62+sr4d0ldYdt7agtjELgt6mTbuzwOc1uMAwIIyDwQa9X67CE3OlHeSk7vs72+/qfKrJa1agqGJqK0KbhHlTW65eZ3e9tlstdX08Vv8A4/eB/CPww05fDWqWmtaibGK10rRNNcTXLSeWFjRolyyY4zuA6EcnAPMafrSfs+/AbT/CrSi5+IeqQsbfR7dxJcG6uGODtXoqE4z0JQgE17ro/gPwz4dvpL3SvDuk6ZeSZ33FnYxRSNnrllUE1of2Lp51b+1DYW39p+X5P2zyV87y8k7N+M7ck8Zxyaj6xRj7sYtq93d7tbL01fqbvLsZUftJ1IqajyRsnaKduZq71k7K3RW6nz18WtDk+Fv7L+j+CLWRf7U1OS20kEH780snmTd+hO8d+tV/2hrXQE1b4T/DnVLu10/w4kwuL5rm4FvELeCPYqs+5du4b1ByDnpzX0Xqeg6ZrUlo+o6daX72cwuLZrqBZDDIOjoWB2sPUc1FrvhfRvFFusGs6RY6vApyIr62SdQfUBgRVUscouMpJ3vJv1atf5GWJyR1YVKdOSUXGnFJq65YO7T/AMWz8j5ZvPDfgbw78WvAVt8Gr/OrS36vqsekajJeWxsQQZDMxd16ZGM9+mdprs18UaR4V/a08TXXivULbRkbQreHSrm/mWGF4sq0gDsQud4br6Gvc9B8L6N4Wt2g0XSLHSIGOWjsLZIFJ9SFApniDwfoPixYV1zRNO1lYSTENQtI5whPUrvBx+FVLHRm7TTa5Wrt+9q7/wDAt2M6eSVKMOai4xlzqaik1BWjy2tfre9+9tD548G/FbwfcftOeNNbvfEenW9j/ZUFnpt9POI4JkUqZQkjYUneD0PODjOKo+G9Sf4meJfjx4n8PSSXs76Umm6UyhlZkMDcoDggMUBHrnPevo/VfAfhrXY7RNS8O6TqCWY22y3VjFKIBxwm5TtHA6elXrHw/pem311e2em2lpe3QRbi4ggVJJggwgdgMsFHAz0pvGUkm4Rd7JavTRry621FHJsVJqFapFwU5z0TTbmpLu/hctPRdj5N+E+j/Cy++GOlnX/iZqyRrbbL3w9feIjbQxP/AMtI1t12ts3ZxjOc9TXW/tKeF9J0H4M+FbTQraTSvBkGsWs962mKQ8Vswb96MgktlgcsCdxGea9yuPhz4TvNWbVZ/C+jT6mzbzeyafC0xb+8XK7s++a3pbeKaB4JI0khdSjRsoKlSMEEemKJZh++jVV2k72b0+Wn4ipZC1g6mFnyJuPKpKLvp3u9nbWKfzPnvR/Bvwf16/0m31Dx5dfEC6uJV+yWWseIWviZCOCYVIwcddy49a+ho41hjVEVURQFVVGAAOgArB0X4e+FvDd2brSPDWj6XdHgzWVhFC5/4Eqg10FcOIre2as20u57mX4P6pGXNCKk/wCVPX1b1f6BRRRXIesFFFFABRRRQAUUUUAFFFFABRRRQAUUUUAFFFFAHyb+31Pt0Dw3F63DN+lfSHw7i8nwLoMf92zjH/jor5i/b2bzpPClt/fdzj8QK+p/CEXk+FtKjxjbbRj/AMdFfT4zTKcKvOX5nyGA97OsY+ygvwNivD/2x22/A3Vv+usP/oxa9wr5M/bi8dTTW2keB9O/e3V9Ksksa9TzhF/En9K4smpSrY+ko9Hd+i1O/Pq0aGW1nLqrL1eiPGvgP8fLT4NeFdThsNMk1PxDfygIuPkVQOM9zzXc2fgn4yftHXST67cT6FoLncBMDEm0/wB1Op/KrP7FcOiWfiPV/D+uaPDF4lt23xSXKDzBjhlGehFfaqqFAAGB7V9Pm+YwwOLn7CivaPXnevTTl6HyGR5VPMcDT+sV37JXXJHTW+vM92eM/DX9lPwX8P8AyriW0GsamvJursbsH2HavZIYUt41jjRY0UYCqMAU+iviMRiq2Klz1puT8z9Dw2Dw+Dh7PDwUV5Hhf7ZUvl/Ba8H964jH610f7MsPk/BPw1/tQs3/AI+a4/8AbYm8v4Plf713GP513X7Oq7Pgv4WH/Tt/7M1e3U0yWHnUf5Hz9PXP6nlTX/pR6PRRRXzR9YFIyhhgjIpaKAMzUPDOk6qhW8062uFPaSIGuJ1/9nX4e+I9zXfhu0Dn+OJdh/SvSaK6KeIrUXenNr0Zy1cLh66tVpqXqkz5w179hnwLqW5rK4vtNY/3X3qPwNfI3xv+G+i/CzxMNK0jxANZnj/12xceSfQkcZr6z/aW/aQ/4Rtn8H+E3+2eIrn91LJD83kZ/hGP4v5V8Ka5ZXkOuXEF9L5t75mJWLbjvJ5yfrX6lw+sfUj7bF1XyvZPd+fex+OcTSyylL2GCormT1ktl5dr9+x9ofsLfEi51nSNT8N39288lqRNbiRskIeCB+NfWFfAXhHS5P2fPjJ4LuGLR2Or6favMT03SIA/5Nk19+KwZQwOQRkV8ZxBRhHFLEUvgqK69dmffcM16ksG8LW+Ok7P03QtFFFfMH14UUUUAFFFFABRRRQAUUUUAFFFFABRRRQAUUUUAFFFFABRRRQAVX1D/jwuf+uTfyNWKr6h/wAeFz/1yb+RoAsV5BoP+vb/AHj/ADr1+vINB/17f7x/nQB6Dpn3RW1HWLpn3RW1HQBJRUdxOlrBJNK2yONS7MewAyTXgfhn4p/Fv4meHT4p8J+H/C1roLSSC3tdVuJ3u7lUYqSpTaikkMPmxyPz6aWHlWTkmkl1btuedisfSwko05JylJNpRTbsrXena6+/Q+gKK828F/HHR/EXwnl8c6mh0S0sxIl/BK28wSo20oDgbiTjAxk7gMZrjdU+LXxO1fwjf+LtD8M6H4b8NWtu92jeKZZmuriFVLbxFD9zIHAY/iQQa0jg6spOLVrO2r69vP5HNUzjCQpxqRblzR5kopt8vd9l627bnvdFeZ+HvG3jTxl8IdC8QaPoulx+I9URZPIvbh1tYUJbErYG8ggKdo5+brxmsfwf8TvGtj8VLbwL4503Q2vL6xe/tr7w9JL5SqpIKyLL83O1ueOcDnqF9Vqe9qrxvdX103L/ALUoJ0rqVqlrPldve2TfRv8ADqeyUV5D4i+KfivxB461Twl8O9J0y7udHVDqWr65LItpBIwJWELGNzNjuOBgg+tW/hH8TfEHibxR4o8J+K9P06317w+YWmutHkdrSZZVLLtD/MpAx1PrwMUPC1Iwc3bRXtfWz62+aCOaYeddUI31binZ8rkrtpPurPy0avc9Torzf4K/EjVPida+JtQvLa1g0601iex05rdGDSQx4+Z8sctyOmB7VH8M/idqHjfxF4++0x2cXh/QdQNhaTwxuJJCikylyWIOOMYUde9TLDVIuaf2bX+ZdPMsPVVKUW/3l7fJNt+mn5HplFfN8Pxw+KPibwHe+PtA8PeGrbwraiWUW2oXE73s8MTEOyFdqD7rfe9Oh4zan+L3xaufAK+P7Lw34Xj8Mrai+bTZbueS/eAcsyuAsY+XJwQTx0J4ro/s+qtG1vbdb9jzlxBhJK8Yza5eZe49Y/zLy/Hsj6GoryX4jfGybQfghY+N9CtIZb7U0tfsVreAum+Yr8rbWUnA3dCORW98WviBd/DP4U6p4kaO3fU7W3j2RSKxiadmVQCA2du5vX8a51hqjcVbWTsvVW/zPRlmWGiqkr6Qipt9OV3t+TO8orzTxR8WLvwX4T8NC60s6z411yOOO10XT/3YlnKBpOWLbI0zyxJwPxI5a8+KXxI8CeKvC9t4y0nwzLpniK/TT4IdEuJzd2zMR8z+YNrhc87Rj3GRm4YSpNXVuttd7b2Mq2bYajK0r9L2TajzWtzPo9Vpv12Ow8bfGqy8F6vNpy+GfFPiGe3VXuH0PSmuI4Qy7huclV6c8E9a6TwJ460f4keGbXXtDuGuNPuNwUupR1ZSQysp6EEf1HBrn/it8WIPh7DaadYWcmueLdUzHpmi2/MkrYPzv/djGOWPofQkN+BPw6uvhj8PLXStQnWfVZ5ZL29aP7gmkOWVfYDAz3wT3qpU6aw6m1aV9Nd97uxlSxFeWYSoKanBJuWluR6cqvfVtXuvR6XV/QqKKK4D3gooooAKKKKACiiigAooooAKKKKACiiigAooooAKKKKACiiigAooooAKKKKACiiigAooooAKKKKACiiigAooooAKKKKACiiigAooooAKKKKACiiigAooooAKKKKACiiigAooooAKKKKACiiigD47/bgb7R4y8FW3X5jx9WFfW+jR+TpNnH/dhUfpXyF+2NJ53xe8EwdfmjH5yAV9iWfFpAP9hf5V9NmOmXYOPlL8z5HK/ezTHS84r8AvLqOxs57mZgkUKNI7HoABk18X/CPTZfjz+0Zqfiy9Uy6Vpchki3fdyDiMf1/CvaP2tviQvgX4XXdpBJjUtW/0SFVPO0/fP/fOan/ZS+Hp8C/C20kuI9l/qX+lTZHPP3R+VPB/7Dl9XFfaqe5H0+0/0Jx1sxzSlg94Uvfl6/ZX6nj/AO1F4ZvfhT8TtH+JWhxtHFJKouljHBcdc/7wzX1R4E8X2fjvwnp2t2Mgkguog3B+62OQfcGqvxM8C2vxG8Fanod0qn7REREzD7kg5U/nXzH+yR44vPAPjbV/hrrzNC3mM1qJOAJF6gfUc/hWjX9p5df/AJeUfxh/wCE3lGa8v/LrEfhP/gn2LRRRXyh9mfOf7c0hX4T2yj+K9T+Rr034Bx+V8H/C6/8ATop/U15Z+3U3/Fs9MX+9fj/0E1678F4vJ+FfhlMYxZJ/Kvpa2mTUf8cvyPk8Prn1d9oR/M7Wiiivmj6wKKKKACvnP9pH9opvCj/8Ij4Tb7d4luh5btB83kZ4xx/F/KnftJftHL4Pibwt4Wf7b4muh5bND832fPHb+L2qj+zN+zpN4Zz4w8YD7Rr90TLHFMdxhB53Nn+I/pX0+DwdLCUljsctPsx6yff0PkMfjq2OrvLcvev259Irsv739enncPwzj+A/w4vvHXimQXfjPUFKWcMp3GF3H3vdhn8K8GtvAt3J4m8MxXpYXetSLOVb7wDPwfx61738ZNZm/aA/aC0rwfpjGXR9Ml8uRl+6SDmRvp2/CgadD4i/bEsdPgjDWWkNHCqr0VYlH+FfaYXFVaUHUrv95KLm/JL4UfA4vB0a1SNLDr93Gcacf70nrOT77WO9/bQ+H/2n4f6VrVpH/pGjFYyyjkR4A/pXq/7P/j4fEX4W6LqbOGu1iEFyAeRIvB/PGa6jx14Zh8ZeEdV0ecApdwNGM9iRwa+Wf2KvEU/hfxZ4m8DaiTFMkhkjjbjDqdrAflXxtP8A27KZwfxUXdf4Xv8Aifd1f+E/OoTXwV1yv/FHb8ND7Eooor5Y+yCiiigAooooAKKKKACiiigAooooAKKKKACiiigAooooAKKKKACq+of8eFz/ANcm/kasVX1D/jwuf+uTfyNAFivINB/17f7x/nXr9eQaD/r2/wB4/wA6APQdM+6K2o6xdM+6K2o6APOP2kPFP/CI/BXxVeq5Saa1NnER13TER5H0DE/hXFaX8YfCnwt+Efh/w9oGp2ninxOunx2tnpeiyrdPLdFOd3llgo3kk57Zxmuo+PHgPWPiRceCtGtbAXWgprEd7rEjyRhVhjHCFWYFg25hhQenNd9oHgrw94UaRtE0HTNHaThzp9nHAW+uxRnpXqxqUaeHjGerbbsn8lf8fvPlatDG4jMKtSi1CKioKTTb196Tjsn0V9rrrax8wePvAN78L/2dfB2na7ma0/4SC3vvEvljfhJHZmU464OxSR1IGO1dT+0x8Y/DmufDKTw94a12z1a81iWC3kbTZFuFt4DIu5pCpITPCgNgndwODj6KvLODULWW2uoI7m3lXbJDMgdHB6gg8EVhwfDrwpa6PcaTD4Y0aLS7h1lmsY9PiWCRxjDMgXaSMDBI7CrjjoSlGpWi3KMm9NtdfwMKuR1qdOrQwlRRhOChqm2uVNaNNb317O71ucx4q17wTpmhS+BbvxxF4QuLa0giEkOpx2d3DGANhR37kLg4ycHtkGvLvgJ9g0n4o/EDUdP1afxf4bsrKPPirVG865EgAZ4FuDgSJhdxxx8q/j77r3gTw14pljl1rw9pWryRjaj39lFOVHoCynArVs9PtdNs0tLS2htbWMbUghjCIo9Ao4ArCOJhClKmk25b7eWu1+n/AA53VMtq1sXTrzcUqb92yd7WaSettL9ru2lj44+Eum+EvFPh/VPFOvfFvUfBmq65qNzez6XpfiOGy2qZG2+ZGQWLdee4IwK7r9ncXtl4C+Jr6GW1jT1url9G1ueDZc6k/lscyNjMmGxhiDyzD2Htk/wq8FXV4bubwfoEt0W3meTTIGfd67iuc100MMdvEkUSLFEgCqiDAUDoAOwrpxGYRqRkop6tb2srdtPkebgMgqYadOc5JOCavG95OSs27uy11slv17/NvwP+Lng3wD+zzpccesW0+twwzM2kRSB72W6aRyEEIy5ySOcYxz0rH8M6wPBP7FGqayJS2oa0lyzyAYLTXExhyPoMH8K+krTwT4dsNYm1e20DS7fVZt3m30NnGs8m7725wu4575NH/CD+HP7Hh0n/AIR/S/7Khl86Kx+xR+QkmSd6pt2hsknIGck0pYyi5OSi9ZKT17X0/EuGT4xUo03Uj7lKVONk1ZvlXNu9bLbp3PHfibAfhT+yU2jIMXf9lwaYFAPzSzbVkxjv80hp/wAbF/4Vn+y6nh63Ia6ls7XRIQT/AKx3Cq/pyVDmvbdV0TTtegjg1KwtdRhjkWZI7qFZVWRfuuAwOGHY9RTdW0HTNeW3XU9OtNRW3lWeFbuBZRHIv3XXcDhh2I5FYQxaTi5q9pOT89rf15ndWymUo1Y0pWvTVOP91a3fzuvuPn343abaeCLD4K6TqUgt/C+l6pbpeXL52I8UaiMsccA/OST6E1H8fPiJ4f8AiNrPgXwbouqQaxZ3uvWr6hdae4nt0QE7YjIp27m5OAcgISe1fRWqaTY65Yy2OpWVvqFlKMSW11Essbj0KsCDWbD4F8NW2n2tjD4e0qKytJxdW9sllEI4ZhyJEULhX5PzDmtKeMhHklOLco39Nevqc+IyevUdWnRnFU6nLe6d7RSXKtbWaX4s+e/jhZWLftIeHJPE/iPVPCGhS6K0Vjq2m3f2TFwJGLxtLghAVIz06rzXffDPwb8Ln8WtfaHrS+M/E1lCH/tK71RtSlgjJKjD7iinkjjB5Neqa1oOmeJLFrLV9OtNUs2IY297As0ZI6HawIzUWg+FtF8LwNDoukWGkQsctHYWyQKfqFAqZYzmoqmm00raPR/r8jWllHs8bPESUZRlLm1Tck7LbW2ltHa628zzH4d6t4L8XfHHxvqelS6pc+JtPhj026N5Gotoo1YqRBgbhl0O7ceT04r2KqVjomnaXdXlzZ2FraXF4/m3M0EKo874xucgZY47mrtcVaoqkk43sklr5I9jB4eeHpuNSzk3JuystW33evcKKKKwO8KKKKACiiigAooooAKKKKACiiigAooooAKKKKACiiigAooooAKKKKACiiigAooooAKKKKACiiigAooooAKKKKACiiigAooooAKKKKACiiigAooooAKKKKACiiigAooooAKKKKACiiigAooooA+NP2p1+2ftDeCrfrhrc4/7aivseD5YIx6KP5V8d/HYf2h+1h4Qg67ZLYf+Pg19DfHPx8nw3+GWq6oH23PlGGAZ5LsMDH86+rx9KVajgqEN3H82fF5bWhQxGYYiptGWvyR8xfEa8l+Pv7T2m+H7djNpGmTCNtvK7UO6Rvxxivtq1t0s7eKCJQscahVUdgK+Y/2Jvh+9roeo+NNQTdfao5SBm6iPOSfxOK+oa587qwVWGDpfDSVvn1Z08P0ZujPHVvjrPm9F9lfcFfJf7YfgG48M6vo/xK0NDFdWk6JdmMY7/Kx/l+NfWlY/jDwzaeMvDWoaNfIJLe7iaNgR0JHB/A15+XYx4HExq9Nmu6e56uaYFZhhZUdpbp9mtjL+Fvjm2+IngfS9btnDefEBKoP3XA+YGusr4t/Zz8Y3fwX+LWp/DvXJDHY3UxW3ZzwJP4SPZh+uK+0q0zTB/U8Q1HWEtYvyZjk+P+v4VSnpOPuyXZr/AD3PmX9uyT/ig9Ej/vX2f/HTXuHwrj8n4c+HF/6cov8A0EV4J+3fJjwz4aj/AL14f/Qa+hfh+gj8DaAo7WMP/oArtxWmU4dd5SODCa53in2jA6Ciiivmz6sK+fP2lf2kIPh5aN4e8Put54mul2ny/mFsDwM/7R9Kl/aU/aIh+Htj/wAI/oEgu/E938gWPnyAeMn/AGj2Fc/+zr+za9pIvjTxspvtduj50VvP83lZ5DNnq38q+mwWDo4aksdjl7v2Y9ZP/I+SzDHV8XWeXZc/e+1LpBf/ACRL+zP+zu+kKvjPxehu9fvD50UM/wAxiB53Nn+I/pXp/wC0F8RE+Gvwz1LUFcJdyp5FuvcuRjj6V6TwowOAK+M/jxq83xy+PWj+BNNkMml6a4FwycqX6uT9BgfgaeFlPN8d7bEv3I+8+yiun6E4yNPI8u+r4Re/P3V3cn1f5nU/sZ/DptH8L6l451WM/b9SLmFpB8yxDOW/E5/DFcz+y1AfE/x+8Y68TvWJpcMf9piP5V9NeLhbeB/hdqaWkaxW9hp7JGq8AALgV4N+wjpO7w94j1p1w91d7AfYDJ/Wu763LEYbG4yX2rRXpfb7jzvqMcLi8BgI/Y5pPzdt/vPqmvjL412bfB/9pvQ/FluDFYarIrzEcDcSFf8Axr7NrwT9snwT/wAJR8K5NQij3XelSCdWA52/xV5GS1o08Wqc/hqJxfz/AOCe5xBh5VsC6tP46bU18v8AgHu9vMlzBHNGdySKGUjuDUleTfsw+Ov+E6+EukzSyeZeWi/ZZ+ecrwD+Ir1mvJxFGWGrToy3i7HtYXERxVCFeG0kmFFFFc51BRRTd1ADqKbuo3UAOopu6jdQA6im7qN1ADqKbuo3UAOopu6jdQA6im7qN1ADqKbuo3UAOqvqH/Hhc/8AXJv5Gpt1Qag3+g3P/XNv5GgCzXkGg/69v94/zr1+vINB/wBe3+8f50Aeg6Z90VtR1i6Z90VtR0ASUUUUAFFFFABRRRQAUUUUAFFFFABRRRQAUUUUAFFFFABRRRQAUUUUAFFFFABRRRQAUUUUAFFFFABRRRQAUUUUAFFFFABRRRQAUUUUAFFFFABRRRQAUUUUAFFFFABRRRQAUUUUAFFFFABRRRQAUUUUAFFFFABRRRQAUUUUAFFFFABRRRQAUUUUAFFFFABRRRQAUUUUAfGnxMf7V+2Z4ei6+XLB+nNXf2udeuPiB8QfDfw50ti7GVZLnac4ZjwD9Bk1hfEjXLTQf2vf7VvnCWunqJ3J9FiJxWn+yjo9z8Sviv4j+IGpqZUidhCzcjex7fQV+lcqw9Kljp7UqSt/ilex+Tc7xNatl0N61Z38oxtf7z6w8I+Hbfwn4a07SLVAkNpCsYA9hya2KKK/N5Sc5OUt2fq0IqnFQitEFFFFSWfLH7ZnwpmuLSz8e6KhTUdNZftJjHOwHKv+B/nXsnwJ+JMXxP8Ah3p2p7gbyNBDdIDyJAOfzrudU0231nTbqwu41mtriNopEYZBUjBr4z+EOuXP7PPx41LwdqjtHompSkQO33QSco39Pyr6qhfM8vlh3rUpax849V8j43EJZRmccUtKdf3ZeUuj+ex0/wC3jJ/xL/B8X967b+Qr6V8Fp5fhDRV9LOIf+OCvmX9ukiaXwQo5DXLEfmtfUHhdfL8N6WvpbRj/AMdFY4zTK8KvOf5m2A1zjGPyh+RqV4P+0Z+0VB8NbM6Hom298T3Q2pGvzeTnuR6+gqb9on9ouy+F+mPpWkOt74nuRtjhTkQ5/ib39BXD/s2/s/3uoX7eP/HYa71a6bzba3uOSuf42B7+gp4HBUqFL6/jl7n2Y9ZP/IWYZhVxNb+zcufv/al0gv8AMd+zn+zjetqn/CeeOy11q9wfOt7SbnZnne/v6DtX1P04HAoACgADApa8nG42rjqvtavyXRLsj28vy+jltFUaK9X1b7s4D44fEeH4YfD3UdWdh9pKGK2Qn70hHFeKfsU/D64ktdV8e6spe91KZkt2kHO3OWf8Wz+Vcx+0brV18aPjRo/gLSHMtpZyBZ9p+XeTlifoK+vvDXh+18LaDYaTZRiO2tIViRQMdBjP49a9ur/wnZbGiv4lbV+UVsvmfPUf+FXNpV3rToaLzm938jzb9qrW/wCxPgnrzK+ySdVgX33Gs79j/Qv7F+CmlORhrxnuCfXJOK5D9uzWvI8C6LpCnMl9eZ2jvtx/jXuHwo0ddB+HPh6yVdnl2ceV9yoNY1P3OTQj/PNv7lY3p/vs+qS/5900vnJ3OsrN8SaLD4i0G/0y4UNDdQtE2fcYrSor52MnFqS3R9VKKknGWzPjX9kvXJvh78VPEfgHUGMYklfylbj50Pb6ivsqviv9qDTJ/hd8cvD/AI6sUKQXEsckpXgFlI3D8RX2TpWpQaxptrfWziS3uI1ljYd1IyK+lzqKreyx0dqi1/xLRnyXD8nh/bZdPelLT/C9UW6KKK+YPrwplPrgPjr42ufh78K9f1uy4voYdlu2M7Xdgob8M5/CtKdN1ZqnHduxz4ivDC0Z16nwxTb9FqbOv/Ebwv4Vuhbavr+n6fcn/ljNcKHH1XOR+NbGm6vY61ZJeWF5Be2jjKzW8gdD+I4rwD4Jfs2+FdS8B6d4g8V2Q8S69rcC309xfSM+wSDeFUZ6gEZbqTnnGBWBoujn9nv9pTSPDWjXEzeEPFUJP9nySFxBJ8wGM+jKOf7rEc4r1HhKE3OnSm3KKb1WjtvY+Yjm2OpRpYjFUYxpVGlpJuUeb4ebSz6Xtt5nvP8AwuDwP/0Nmkf+Bif41p6D468O+KLl7fSNbsdSnRd7R2s6uwXpkgHpXy/+1J8G/BngfQfDU+h6Db6fLdarHBM0ZYl0I5U5NfRngv4Q+EPh/fS33h/Q7fTLqaPynkiLEsuc45J7iorUMNChGrByvK9tF076muDxuZVsbPC1YQSp8vM05faTta68up0GqeItL0W5sre/v7eznvX8u2jmkCtM3HyqD1PI/OrV9fW2l2c13eTx2trCheSaVgqIo6kk9BXz9+0//wAlL+C//Yaf/wBDt65n9pPxlqvxU/t/wp4Wm26B4ds5b/XdQX7kjxoWSAEdeQOPXn+Hl0cD7ZUneyldt9rO39eZGMz36pLEwcLyptKKW8m4qXyS6volc+pNL1az1zT4b7T7qK9s5gTHPA4ZHAJBwR15Brm5Pi74JikZH8VaSrqcFTdpkH061yH7NN7Hpv7Ofhq7lOIre0nlc+gWWQn+VeH/AAD+EHhjxd8EfFPiTXdGhv8AUzc3j2tzIWBREiXGMHs+81UMHSUqvtJO0ZKKt1u3/kRWzfFShhfq0IuVWDm7t2SSi+nrY+vdP8RaZq2kf2rZ39vdabtZvtUUgaPC53HcOOMHP0rn/wDhcHgf/obNI/8AAxP8a8p/Z/8A+TRZP+vDUv8A0KWvH/gvqHwPPgnSbTxXpX2nxG7FJX+yXDgkthfmUbemK1jl8L1b8z5JW0V311/A5quf1owwrj7ODqw5/fk0r6aL7z7UvPEulafNYxXOo20El8cWqySAGY9fl9eo6Vbvr630yzmu7ueO2toVLyTSsFVFHUknoK8B/aCt47X4lfB6GFdkUeosiKOygKAPyrl/2kPHWqfFRtd8H+EpcaFoNpJfa/qS/wCrZo1LLbgjryPxPspzhSwPtvZtOyldt9le39eZ24rPfqixClC8oNKKW8m4qX3Lq+iVz6k03U7TWLGG9sbmO7tJl3RzQsGRx6gjrVmvNP2bP+SHeEP+vJf5mu/uta0+xl8q5v7a3lxnZLMqnHrgmvPq0/Z1ZU1rZtHv4XEe3w1PET05op/erlyoNQ/48bn/AK5t/I0yz1Wy1FmW0vLe5K8sIZVfH1wafqH/AB43P/XNv5GsrNbnYpKSumWq8g0H/Xt/vH+dev15BoP+vb/eP86Qz0HTPuitqOsXTPuitqOgCSiiigAooooAKKKKACiiigAooooAKKKKACiiigAooooAKKKKACiiigAooooAKKKKACiiigAooooAKKKKACiiigAooooAKKKKACiiigAooooAKKKKACiiigAooooAKKKKACiiigAooooAKKKKACiiigAooooAKKKKACiiigAooooAKKKKACiiigAooooAKKKKACkyKZNNHbxNLK6xxqMszHAApsE8dzCksTiSNxuVlOQR60/MV1ex8I/tHfBfx94w+LmsalpHhrUL2xmZVS4hUbWG0D1r6w+Avw5X4X/DbTNIkjCXuzzbo9zIeTVfVP2jvhvoupXVhe+KbeC8tZGhmiaGUlHU4I4THWqv/DUPwu/6G61/78Tf/EV9NisZj8ZhaeFdJqMbbJ62Wh8Tg6OT4DGVcWsVFzlfeUdLu7PVcijIryr/AIah+F3/AEN1r/34m/8AiKP+Gofhd/0N1r/34m/+Irw/qeJ/59y+5n0P9r5d/wBBMP8AwOP+Z6rkUtYvhXxZpPjbRYtW0S9TUNOlLKk6KygkHB4YA9a8K+L37U2rfC/4hahoEXhdtSs7dYmS5Xd82+NWPQY4LEfhWmGwNfF1XRpR95dHp+ZeKzLC4OjHEVZ+5K1mtd9enTzPo+vm/wDbJ+FTeJPCcXirTYyNU0c73MY+Zos9fwOK5uH9vKKP/j78HXiHvtkx/MVeP7c/hDVLWW11HQrxIZkMckbEMCpGCOle9g8rzTAYiNeFJu3mtV1W585js4ybMsNPDTrJcy6p6Po9jxP4hfFVfij4T+HS3Em7VdPuDbXK92wybW/Efyr6a+N/7QFj8JfBtppmnut14murZUgt158rKgb2/oK+CPFd5po8a3V34Z81LBrjzbVZB8yZOQPwNfW37O/7OV94h1KLx34/aS8u5CJba0uOc+jN7egr6nM8Jg8PSpVq+kI3aj1bbvb0XU+OyfG4/FVq1DDa1J8qc+iUVbm9X0Lf7OP7PNzq18PH3joNe6lct5tta3HO3PO9gf0FfVqqFUKowBwAKREWNQqgKqjAAHApSa/OcdjquOq+0qfJdEuyP1TL8vo5bRVKlv1fVvuwzWJ411O90nwtqVzpllNqOoJC3kW0C5Z3I4qt40+IXh34d2MN34j1aDSoJn8uJpcku2MkBVBJx9OK47/hqH4Xf9Dda/8Afib/AOIrGjQrStONNyXo7BicdhKLdGrXjCVuskmr9bNnnv7Kfwd1vw7qmteLfF9hLZ63eysIo7jG9VJyW6nqTX0vkV5V/wANQ/C7/obrX/vxN/8AEUf8NQ/C7/obrX/vxN/8RXfjPrmOrOtUpO76JOyXZHl4DFZTl+HWHpYmDS6ucbtvq9TzT9qP4f8Air4hfEjwjFpOjXV7pFmFae6jUeWjF+c8+mK+mrK3FrZwQgYEcap+QxTbO8h1C0hurdxLBMgkjcdGUjIP5VYrmxGMnWo0qElZU7/j3PUwuBp4evVxMZNupZ/ctLC0UUV556Z43+1b4DHjb4Sam8Ue+805TdxYHOFGWH5A1S/ZB8bf8JX8JbO1lk33OmH7M3rtH3f0r2u8tY760mt5lDxSoUZWHBBGDXx1+zzeP8Jf2gvEPge4cx2d3K624boccp+lfT4T/a8trYbrTfOvTZnyON/2HNqGL+zVXJL13j/kfZdFFFfMH1wVzHxI8E2/xF8E6v4duX8qO+hKLKBny3ByrY9iBXT1Wvr2DTbOe7upkt7aBGklmkOFRQMkk9gBVwlKElKO6Ma1OFWnKnVV4tNP0e58weC/iV8R/gbo0XhHxJ8PtU8SwaePJsNS0hWkSSIfcUlVYdOmcEAYIrc+GvgXxb8S/izD8TPHGlnQLfT4TDpGjSH96mQw3ODyMbmPIBJOcAAZ940vxFpmt6OmrWF/b3emOrOt5DIGiIUkMd3TAIP5Uzw/4o0jxZZvdaNqNvqdsjmNprWQOgYdRkd+a9SeMdpyhSUZPRvXrvpsrnzFHKIKVGnVxLqU4WlCL5emzbSvJLp8r3PG/wBrbw3q3iTw74Wj0jS73VJIdYjllSyt3mKIByzBQcD3Ne7r90fSs/XvEWmeF9Pa/wBXv7fTbJWCtPcyBEBPQZNc5b/GnwHd3EUEPi7R5ZpWCJGt2hLMTgAc9c1yuVWtRhCMdI319T1Ixw2ExlWvOqlKoo6NpfDdL77nkX7X/hHxR4p1T4e/8Itp17d3tveXB+0WsDOlsx8na7sBhBkE5OOhrr7j4Tx+AP2evE3h3SoJdR1S40q5M0kKGSa7uHibJAAyxJ4Ar0nxJ400LwdDBLrmr2ekxTsVie7lEYcgZIGetUvD/wATfCfirUBY6P4i03U7wqXEFrcK77R1OAelbrE1/YU4KPuwd/XW+voefLLsEsdXrzqL2tVKNm17vupaLu7I+Z9Y8a6/8N/2afCfgyHw9qB8Ra9a3Nmtu0TrPDmV9w8nbuJKtwOOuab4J+JXinwV8JIfBdt8HPFkhWzlge7+yzAPJJuLvt8npuY8Z6YGa+hfiBdeAbHXtFvfFt9p1nqdiWn097258plPQsoyM/jWnoXxQ8I+J9QWx0jxHpupXjKWEFtcK7kAZJwD2FdjxalTu6F7tyb1te77dEjyI5VOGJ5VjVFxhGnFWi3y2V7p9W1fTyPn39m3xVfXnwl8V/Dy40C9sdX0PTrkusysJZWm80qnlFQwPIGOc5rG+EvxG8S/DfwPp2hXXwT8R6pcWu4m7/s+VS2WJ6GEn9a+kfBVn4Lvde13XvDMtld6ndyLFqVzaz+YS65wrDJCnk9hW9qXijSNH1Ky0+91K2tb6+O22tpZAJJj/sjqaipjISqTXsrqTTau1rbXb5m2HyerToUJ/WknTTgpJRacW1yrVWvZJep89ftP+HfFvjxvhzc+GtH1CLUXZndkhc/YGkRP9awHybcnk46V3M3wlg+Hv7P3iPw5o9vLf6lcaZcGaSKMvNeXDRnJwMkkngD6CvYKK43jZ+zhSSsou/rrfX0PZjktH6xXxUpNzqK3p7qTt5u2v3Hnv7P+l3mi/BzwtZahaT2N5DaKstvcxtHIhyeGVgCD9am8ZfA/wZ4+1k6rrmjre3xjWLzTIy/KM4GAfc13lFczxE/ayqwdm77eZ6EcBQ+rQwtWKnGKS1Seytexx/gX4S+FvhtcXc/h7TFsJbpVSVg7NuAJIHJ966nUP+PG5/65t/I1PUGof8eNz/1zb+RrKc5VJc03dnXRo0sPBU6MVGK6JWRaryDQf9e3+8f516/XkGg/69v94/zqDY9B0z7orajrF0z7orajoAkor5V/4KTfG3xp8Af2cR4o8B6z/YWu/wBsWtr9q+ywXH7p1kLLsmR152jnGeK0vC/7VFt8O/2HfCnxh+JGpf2hqE+g291MUjSKXUb2RPkijRFChnb0UBRknABoA+mKK/M7/gnH+258V/2nP2l/Fek+Mddhl8MDRbrU7PRLewt4o7NxdQKirKsYlcKkjL87nPU5PNfoR4e+Kvgrxd4k1Hw9oXjDQda1/TdwvtK0/U4J7q12tsbzYkYsmG+U7gMHjrQB1NFctpHxU8FeIPF194V0vxhoOpeKLEMbvRLPU4Jb23CkBjJCrF0wWUHIGCR60mh/FbwT4o8Vah4Y0bxjoGreJNO8z7bo9jqkE15bbGCP5kKsXTaxCncBgkA80AdVRXMXXxR8GWXjWDwdceLtCg8XXC74dAl1KFb+RSpYFbct5hG1SeF6AntTY/ir4Kl8bt4MTxhoL+MFGW8PrqcB1ADZvybfd5n3Pm+7056UAdTRXKt8VvBK+OB4LbxjoA8YsMjw8dUg/tA/u/M/4993mfc+f7v3eelHiD4reCfCfibTvDmueMdA0bxDqWz7DpOoapBBd3W9yieVE7B33OCo2g5IwOaAOqormvG/xN8H/DO1tbnxh4r0Pwpb3TmK3m1zUYbNJnAyVQysoYgc4FWPFHjzw14J0ldU8ReItJ0DTGGVvNUvYraEjGch3YDpz1oA3aK5TwR8WPBHxM+0/wDCH+MvD/iv7Njz/wCw9UgvPKz03eU7bfxrG8RftGfCfwfrV3o+vfE/wbomr2jbLjT9R8QWlvcQtgHDxvIGU4IOCO4oA9Eory23/ap+Ct3cRwQfF/wFNNIwRI4/E1kzOxOAABLySe1dQ3xW8Er44HgtvGOgDxiwyPDx1SD+0D+78z/j33eZ9z5/u/d56UAdVRXMeJfij4M8F65pmi+IPF2haFrGqMFsNP1LUobe4uyWCARRuwaQliF+UHk4pnjL4reCfhyVHizxjoHhgsgkUazqkFplSdoYeYy8Z4z60AdVRXJeCfi54F+Jbzp4Q8aeHvFb24zMuiarBeGPp97ynbHUdfWpNa+Kvgrw14qsPDGr+MNB0rxLqGw2ejXupwQ3lzvYqnlwswd9zAgYByQRQB1NFct4k+Kngrwbr+m6F4g8YaDoet6mVFjpupanBb3N0WbYoijdgz5b5RtByeOtbOveIdK8K6Tc6rrWpWej6XbLvnvb+dIIYl9WdyFUe5NAGhRXL+CPil4M+JkNxL4P8XaD4ritmCzyaHqUN4sRPQMYmbafrW5rGs6f4f0241HVb6203T7dd813eTLFFEvqzsQAPcmgC5RXLeB/ip4K+JqXL+D/ABhoPitLUgTtoepwXgiJ6b/KZtufeumllSCJ5JGWONAWZmOAAOSTQA+ivyn1j9o/x1+2z8RvE/2D426Z+z18DtFvTY2usPqMdjd6o4yVw7SxO7Oo3lQ6oisoIc8n7Z/ZL/Zl8P8A7Puka3qWhePte+IC+JhbzzalrF9FdRP5QcK8LoucHzDnLsOBjHOQD3+iuV8E/FbwT8TJL5PCHjHQPFb2BUXa6JqcF4bctu2+Z5TNsztbGcZ2n0qHxh8ZPAHw81K30/xV448N+Gb+4UNDa6xq9vaSyAnAKrI4JGeOBQB2FFRWt1DfW0VxbTR3FvKoeOWJgyOpGQQRwQR3rhPFH7Q3wr8Ea5c6L4j+Jfg/QNYttvn6fqmvWttcRblDLujeQMuVIIyOhBoA9Aorg/CPx9+GPj/Wo9H8MfEfwl4j1eRWdNP0jXLW6uGVRliI45CxAHJOOKsaH8bPh54m8VzeF9H8e+GNW8SwvJHJo1jrFvNeI0eRIrQq5cFcHcCOMHNAHaUVyuh/FbwT4o8Vah4Y0bxjoGreJNO8z7bo9jqkE15bbGCP5kKsXTaxCncBgkA81V8M/Gr4eeNvEU+geHfHnhnXtdgDtLpemaxb3N1GEO1y0SOWG0kA5HBPNAHaUVyfjb4teBvho9sni/xn4f8ACj3PMC63qkFmZf8Ad8113fhVrWviP4T8NeFY/E+r+KNF0rw1IEZNZvdQhhs2DnCETMwQ7sjHPOeKAOioryr/AIax+CH/AEWT4f8A/hUWP/x2trTfj18MtY8N6p4hsPiL4TvtA0pkXUNVttctZLWzLnCCWUSFYyxIA3EZPSgDu6KxNB8ceHPFPhhfEmi+INL1fw6ySSLq9hexz2hVCQ7CZWKYUqwJzxtOelVvB/xL8IfETSbnVPCvirRPE2mWshinvdH1GG7hicKGKs8bFVIUg4J6EGgDpKK87P7RnwnXWl0c/E/wYNXZxEth/wAJBaeeXPRRH5m7PtivQ1YSKGUhlYZBByCKAForifEnxw+HPg3xBHoXiDx/4X0PW5NuzTdS1m2t7ltxwuIncMcnpxzXX3F/bWdjJez3EUNnHGZXuJHCxqgGSxY8AAc56UAT0V5nN+078HLbUPsM3xZ8DxXu4J9mfxJZiTccYG0yZycj869Eiv7aexW9juIZLNo/NW4VwYymM7g3TGOc9KALFFeeQ/tFfCi612PRIfid4Nl1mSQRJpya/aNcM55CiMSbifbFdb4p8W6H4H0O41rxJrOn+H9Ht9vnahql1HbW8W5gq7pHIUZYgDJ5JAoA1qK5pfiZ4Pk8EnxivivQ28IBDKfEA1GE2GwNsLfaN3l43fLnd14qGP4teB5vA7+M08Z+H38Hp97xCuqQHTx8/l83G/y/v/L9773HWgDq6KxNB8ceHPFPhhfEmi+INL1fw6ySSLq9hexz2hVCQ7CZWKYUqwJzxtOelQeCfiN4T+JWnTah4Q8T6N4qsIZfIlutE1CK8ijkwG2M0bMA2CDg84IoA6KiuKvPjd8OtO8WL4Xu/H3he18TNIIl0WbWbZLwueAohL78n0xmu1oAKKKKACiiigAooooAKKKKACiiigAooooAKKKKACvNfil8fvCvwpt3GoXYub/GVsrcgufr6Vxf7X/xY1P4b+CbSDRbr7HqOoSFPNUfOqAclfQ+9eDfsueDPBPxI12a88YanLqHiBZNyWF4+El/2iTyx9q+pwOUwlhXj8U37NdIrV/5I+OzLOqkMYstwaXtH1k9F/m/I3dS8X/FL9qa8Nho1s/h3wwWwzrlQy/7T9W+g4r7E8L6Q3h/w7pmmvJ5zWlukJkxjcVUDNXdP0+10u1jtrO3jtrdBhY4lCqB9BU1ebjsesVGNKlTUIR2S/Nvqz1svy2WDlKtWqOpUlu3t6JdEflV8Xf+Sp+Lf+wrc/8Aoxq5Guu+Lv8AyVPxb/2Fbn/0Y1cjX6XR/hR9Efytjf8Aeqv+J/mFFFFbHGfox+x3/wAkH0b/AK7XH/ow17JPptpdndPawzMepkjDH9RXjf7Hf/JB9G/67XH/AKMNe2r0r8mxzaxdW38z/M/rLI0nlWGv/JH8kY114J8P3mfP0TT5f962T/Cse6+Dfge8z53hXSnJ6n7MoP6CuyornjXqx+GbXzZ60sPRn8UE/kj4z/bA+FmgeA7Pw3rfh/SLfTAt3tm8gEBuhGRn2r6v8Damms+DdFvUIZZrSN+PXaM15R+2ToY1b4M3k+3LWc8cw/PB/nW5+y9rw174K6BJnLQK0DfVT/gRX0OKnLE5TSqzd3CTX36ny+Dpwwmd1qMElGcIySXloerk1x/xQ+J2j/CnwvPrOry8L8sFup+eeTsqj+vatrxR4o0zwboV5rGsXaWWn2qF5ZX/AJAdyegA5Jr81vjj8ZNQ+MnjCbUZt9vpcJMdjZE/6qPPU/7R6n8u1cOWZfLHVLy0gt/8jPibiGGSYe0Na0vhXb+8/Lt3fzMr4qfFLWvi34qm1nWJePuW1qhPl20eeEUfzPUnmuOoor9LhCNOKhBWSP5qr1qmJqSrVpc0patsKKKKswP1n8C/8iXoX/XjD/6AK3qwfAv/ACJehf8AXjD/AOgCt6vxup8cvU/sjD/wYei/IWiiiszoCvjf9r7R7nwH8SfDfj7TlKusieYV4BZDkA/UV9kV5V+0x4F/4Tv4S6xbxR+ZeWsZuoAOu5OSB9QCK9rJ8SsNjIOfwy0fo9DwM9wssXgJxh8UfeXqtT0Dwrr9v4p8O6dq1o4e3vIFmQj0IzWrXzn+xL42OvfDaXRJ5M3OkzGNVPXyycj8ulfRlcmOwzweJqUH9l/h0O3LsWsdhKeIX2l+PX8QrkPi5/yS3xf/ANgm6/8ARTV19ct8T7K41L4c+KLS0hkubqfTLiOKGJSzOxjYBQB1JNc1H+JH1RvjE3hqiX8r/I+SPhz4uvfHHw58CfCLSrltG/tCK4n1LUpfkLwfaZT5UP8AeLAcn2x619jeE/Cum+CfD1loukWy2thaRhI0Xv6knuSeSfevnPQPgXqfiL9m3wrGLSfQ/Hegm4ubBpozFMjfaJG8tgeQGGDz7Gva/g/4u1rxd4Pt5fEeiXuha7b/ALm6hu7dolkYf8tIyRyp68dDxXs5jKNRSdJ6KTuvO718019x8Zw7TqYdwji4vnlThyytooqKvDyaer/m36WXm37bV55fwitrFPmuL7U4YkQdWwGP88fnXGfH74Q+FPh3p/gG50PRbfT76TW7WGa4iLbpBwTnJ9Rms342eOte+IXxhsNP07wZqWu6T4MvxLc29hukNxJ8rKWIQ7AcAYIPQ+tR/HD4keM/iBpOiyz/AAq1/RLbRL9NTlnnV2QonJBPlDb9a9HC0q1KNCCdlq3quu2l/wCrnz2aYrB4qrjasouUvcjB8kn8DfM0+Wy1bW/Q679tKSxhh+HcmpxGfTl1NjcRBSS8e1NwwOvGa6P4F33wm1vxVcSeCPDcml6tbWxZriW2ki/dkgEAscelch8ZtZ1r4qeCfhb4w0Hwrf6mIr1r6XT7NWnZFXbgMyrxnaecV6L8PfjB4j8T+JE0+9+FOseGLZ4pHN/chggKqSFP7peSRjrXJOM44KNNbrmv7yVteq6nrUalGedTrtrln7NxvTlJv3FtP7PzOP8Aih4b0z4i/tTeGdB1a0j1CwtdIkuJ7eTO0gk4zg+uKpaT4J0PwH+2NomneH9Oi0uxbQXmMMOcFz5oLck9lH5V0XwL8O+KPFHxK8S/EfxZokvh6a8iWysNPuM+ZFEMZ6gHHA5IGSTxVzVfC+ry/tdaNrqaZdNo0ehNA9+IW8lZMzfKXxjPI49xR7VwcqHNpGm1vpff06gsKq6hj/Ze9PERkm4+9yXsul0rK/zOa8bQy/s4/GaLxnao3/CFeJ5BbavCg+W2nJyJcfXLfi49K1fh6q/F34+6541JE+ieHUOl6Ww5R5SP3kin8SP+BVsftJ6r4g1HQJ/B+jeBLrxSmtWrIb5SRBZyFsIx4+8uN2SVAwOvNdn8Gfh2nwu+Hek6D8rXUUfmXUidHmblz7jPH4VhOslhVVl/Ea5d/s9359Neh3UcHKWZyw1O/wBXhL2jVmkp/wAqb0av7+mzO3ooorwT7sKKKKACoNQ/48bn/rm38jU9Qah/x43P/XNv5GgC1XkGg/69v94/zr1+vINB/wBe3+8f50Aeg6Z90VtR1i6Z90VtR0AfEH/BYj/k0Mf9jDZf+gy18mfsy+H9Y/4KDeJPhh4E1SC60/4OfCjRLUanFuwNQvAoBUkZGZCCo7rEkhBVnxX6Eft7fs4+Jf2pPgSPBXhS+0rT9V/tS3vvO1iaWKDZGHDDMccjZ+YY+XHXmug/Y7/Ztsv2Wfgbo3g2Nre51ps3mtX1uSUub1wN5UsASigKi5AO1ASASaAPz8/4Jp6baaL/AMFFvjTp+n2sNjYWltrUFva28YjjhjXVIFVEUcKoAAAHAArhPgz8cvFnwH/bq+O+seEPhZrXxYvrvUtUtZdL0QzCW3j+37vOby4JjtyoXlQMsOe1fZf7J/7Dvjv4E/tcfEj4pa/q3h278P8AiRNSW0ttNuZ3u0+0X0dwnmK8KKMIhBw55xjI5rV/Zb/Yz8a/BH9rD4r/ABP13VNBu9A8WNemxt9PuJ3uo/OvFnXzVeFVGFGDtZufUc0AfLf/AATz8Yan8QP+CknxO8R6z4cu/COq6npmo3NzoV8WM9i7XFsTE+5EbI91U+1ebaH+0tpv7Kv7aH7TfjOaFr3xBNLrGm6HZFC0U13JqCMplIxhFEZY8gkKQOSK+7vgb+xn41+Gf7cfxG+MuqapoM/hfxHHepaWlncTteoZponXzEaFUGBG2cOeSOtef+Bv+CY2qTfto+JPi5491HQtT8Iy65ea7pmj2Us0k8szzmSAXCvEqBU3biFZssoHIzQB8ifsnaL4703/AIKQ/DnUPiTNNN4x17zdcvPtTEzqLiwnkjEi4ARthX92OEBVcDBUfQGh/wDKbbVP+vdv/TQte9+JP2M/Gusf8FDtF+PEOqaCvhCyhSOSykuJxfkizeA4QQmP7zA/6zp78V5x8cP2F/j/AKt+2Dr/AMbPhP408H+GLm6EaWM2qSSyXES/ZEgkDRNZyx87Wx14IPBoA4TUP+U4lp/1zH/phNZv/BSfxVo3gX/goR8EPEniGeS10TR7HTdRu5oYy7rHDqM8hwoBJPy9BXl/7UHwV/aX/ZX8YWX7SHi/4g+FtS8ZzX8emR6posQkmEj2kkQJgkso4NvkxsuduckHGeR9Q/tU/sFeNf20PiJ8LfG48R6Npvh1PDen2msyXEkq37EyPNM8MaQmMkrLxllGewAoA/Pz9r74pfEH9prVLf4y+IreTTfA17qc+i+F9PlYgRQxYd9i9GPzJ5kmfmclRwmE/Rz/AIKHfFr4NaH4V+Hngz4h+BNS+KHie5SPUNH8NaXeS2bFmXyVMk0R8wB2LKqoGLFenANbX7cP7Bet/Hj4Z/DLwX8L5vD3hzS/BzSolvq880SCExoiBDHDIWb5CSWxknOSSavftkfsH658ffEHgfx74H8XW/hX4j+EbaGC1kvo2e0mMMnmwtuCsY2SQuc7HDAgFeKAPzn8L6pP8L/22/hFq3hn4PeIvgHFdalY2reH9bvby4a6jluPJnkR7mKOTY6OUK/MAVJzzgfpL+13+xD8FPE3gb4rfE3UvBf2nxv/AGHfan/an9q3qf6TFasY38pZhHwUXjbg45B5rxqH9gP9o/4qfHDwN4++NHxS8J62/hW8tZ7dtKtT5rRRTiYxbUtbdRkg/Mcnn2xX3r8YvB958QvhH428LadLBDqGt6Je6bbyXTMsSSTQPGpcqCQoLDJAJx2NAH5l/wDBLH9kL4SfHT4L6r4u8ceE/wC2/EOm+JpLa1vP7Su7fy444LaRF2RSohw7sckE84PFc/8AH/4w6B8Af+CsniLx/wCI1uJbHRNPWaO3tVy9xO2jLHFEODjczgbjgDOT0r7j/wCCev7Lvir9k34O6z4T8Xaho+o6je65LqccuizSywiNoIIwCZIozuzE3GMYI59PGvjf/wAE0da+Pf7a9x8S/EWr6KPhpdS2ct1pkU839ozrBbRxmIr5WxVd48EiTIQkjngAHwVca38SPiR+1d8Gvij8SDsvPG/iDT7/AEu3O5RFYpfJHGI4z9yHIbYM5YAuc79ze6/8FVYYLj9uT4eRXPhS68c276JYrJ4aspZYptTX7XcZt0eIGRWfoCgJ54r62/aq/Yp8X/Gr9pD4P+PPC194d0vw54LNmLmyvppopikN2JisKRwsmNgwAWXnjgc1mftnfsO/En43fHrwr8V/hr4y0Pw7r3h+yt4bSPWInISeKaSVZQRHKpH7wfKyEcUAfAHh6DR/CP7aPwf1H/hWOv8A7LmiLqFq7waxc3909wyzHc4kuUjcJJlYW4KKGJbIyK91/wCCkXivUfAv/BRD4S+IdJ0C68Vanpmm6ddW2iWW7zr6RLy4KwptR23MRgYVjz0NetJ/wT4+OPx5+InhbX/2j/i1o/iTTPDc/m2um+HbQKZV3K7IWFvbqm4ooLbHbAwCOMej/tCfsY+Nfix+2l8Mfi9o+p6BbeGvDC2K3lpe3E6Xj+TcySv5aLCyHKuAMuvOenWgD4c+P3x38XfHr9s74D6p4w+FGtfCa8stT062h07XDMZLpDqCt5q+bbwnGSV4BGR17V7L+2mt3+0l/wAFFvh18DfEepXVn8P7WOGaSxt5DELh2hknlfPd2VFiDfwjdtwSc+//ALWv7GfjX49ftNfCX4i+H9U0Gz0TwlLavfW+pXE6XMgivPPbylSF1Py8Dcy8+g5rS/bM/YZuv2gPFnh34j+AfE6+B/in4eCraak6t5FyqOXiEhUFkZGLYcK2QxUqwxgA+P8A9sD4SeH/ANgH9pb4NeMPgyt34bi1aVo7zRUvprhJkimhEiEyOzskqS7WUsRlQRg1L/wVA+JGueN/2uvBfwzl8O6x428KaRa29+fBuhzSQ3Gq3Egd3w0aSNny1VQQhKr5m3G4mvdfh/8A8E/fip8RPjb4f+JP7SvxJ03xvc+G2jfTdI0SLFvIY23p5n7mFFUPyyrGS+BubHFekftn/sIn9pLxN4f8feD/ABXL4F+Jnh+NY7TVFVjFOiOZIgxQho3R2YrIueGIKn5SoB+del+EfiF4V+PvgTxt8If2ZPiV8Hk067hTULNhqmp291GZV3hnltlZEZNyurMykYIC4Of2e+LrXS/Cjxo1krPeDRb0wqucl/IfaB+OK+YPgz8Gf2xrD4h6Bf8AxP8Ajb4a1Twnp9wstzpej2KGS9QAgxs4s4CM+pZuecGvsmWNJo3jkRZI3BVlYZBB6gigD8g/+CYf7GPwj/aR+Dvi/XPH+gTa1q9trDafbyR6lcW/2aPyI3DKsTqC252OXDDgcda77/glPq2p/D348fHL4Nxalcap4X0We4mtGkbckcsF0bcuMcK0iFd2OpjHpXVXP/BPf46fAvxx4pvf2bfizpPhTwt4klaW40fW4iptRklUjP2edW27mCyARuFwMnGT71+xP+xPY/sl+Htdub7XG8V+OPETrJqusOhVMKWIjj3Etjc7MzMcucEgYAAB+YX7Df7S/jj9nOD4v3Hgz4Uav8Rm1BIXudQ0/wA4w6N5QuSks4jgkBU72bDMnETc9SPaP+Cdf7I3gT9sLwP8QPiN8Xv7S8Y+I7zWXsEnm1OeKSFhDHI0+Y2BdyZQBv3KBGBt619Of8E/f2IvF37LknxPj8dX3h3WrLxZ9lSGDSJ5px5cf2gSLKJYYxgiZRgZzznHfz7/AId6/HP4D+KfEifs4/GDT/C3gzxFJ5lzpWuoxltByAsbeRMGZQxAkHlvgKCTjdQBi/8ABJXxZrXhX4l/GX4Ny6lcav4Y8M3ksunSSsWWFkuXgfbzhRJhX2gYyrHuc8PH8H/B37U//BWT4naH4s0g674X0+zeW5tRdS24aSC3toAS8TK4xI3QMOnPpXqmv/ALVP8Agm7+xh8SPF3hHxa+ofFG/msprzxNJZROBm6RPKjjmEgK4lkyz5LFi3y8AeP/ALMP7Hv7WWl6Z/wtn4dfE7wXot94+sYtSu7zVN1zeTJMfOxJ5thKqsWbLbDgnHJwKAJ/2c/ht4c+EH/BXnWvCHhHTv7J8O6Xa3KWln58k3lq2nRuw3yMznLOx5J611n/AAVV+F+jfBbxp4R/aB8GeJYPCPxHN/HEdNj+V9TaMZNygUfeVSqS7vkdGUEgnEniP7RXwe/aW/Y78bw/tDeJfiD4XvfGOsX66W+qaLEs0rO9uy5MEtmkIXyoduQuc4OM5NfVOrfsG/En9oz9qfSPif8AGrXfDGpeALEK9h4b0qe4lcwJ80EEiSQIgDMd8pBO47lACkbQD84bX9qjxr4Y+LHxc8f6Lo3/AAj/AIi8aaZcWl48Adf7LW6mgeWaPgFSxXCsSMGVTkkDP6i/8E8fgf4J/Z//AGXLn4keH9Ts/GPiHXNKk1K/1m1U7FESM32KLcFdFRlIYNhi4JIGFVafw5/4J865B+098aPGfjyTw1qnw+8eafqGnRaVp885uo457mGSIurQqiMqRZyrna4Ur6jR/YZ/Y9+LP7JPjDxboepeIvDXiP4S6xJLLDapc3H26KUfLFN5TQCMF4wFkUPjhSCduGAPzb+EOsXfxo1zxv438c/s9eMv2itZ1e9zJqujalqFrBpzlcmMC1t5Pmwy7VZtqqqgLjk/Un/BO/4CeJPGll8S/hT8Xvhp4x0z4R34h1bTdJ8UR31mkNxHcfKiThYdzlWUvs2hjGDtHSvRpP8Agnb8Z/2f/H2u6z+zL8WtP8K6JrUhafRfEURaO3XJKoMwXCS7ckK7IrhTjJ5LfVX7L/gH4xeB/D+sH4zfECx8e69fXCSwNp1oIIbNAuGjUrHGGBOD/q179c8AH5jftg/ssfC/4W/tyfBf4feF/DH9meEPEJ0sanp39oXU32jztRkhk/eSStIuY1C/KwxjIwea+tf2xf2avhv+zf8AsIfGKy+HXhz/AIR221QafNeJ9uubrzXS9gCnM8jkYDHpjrW/+1D+xd42+Nn7X3wp+Kuh6poFr4e8JnTjfW2oXE6XcnkXz3D+UqQshyjADc689cDmva/2wvg1rX7QX7OfjDwB4durCy1jWEt1gn1OR47dfLuYpW3siOw+WMgYU8kfWgD8ktJ+Pnij4mfsreAv2b/hR9pDQaZqOq+MdRZWjVIFnmuGhLgZEKodzkA7y0cYJyyt7b+wL/yjV/aL+mq/+myOvpv9k/8AYHf9nP8AZ68b+Hbq70zUfiP4usLq0vdVgaQ2sStG6QQo7IH8sbtzHZksx4O1a4n4Tfsr+LP2S/2CPjx4Z8X6ho2o3+oafqmoxSaJPNLEIzYLHhjJFGd2Yz0BGCOaAPBP2DP2HvhX+0l+yN4n17xNpEsXjAahe2dnr8N9cI1oEhiaM+SJBEwDMSdyHIJ56Eaf7EX7TXjfwr+wL8cmiv57698CxKNBvZszfZFuEKKqluCkTKZFB4G7HTArhv2Jfgj+0j8VP2a9YtPhP8U9F8KeCNV1O7sdU0nU4tk24xRLI8Uy20rruRgPlePBX3zX6Hfs0/sP+E/gP+z3rXww1Ob/AISqPxKsx8QXkkfkrdGSMRlI1BJRVQALznOW4JwAD41/Yv8A2Cfhp+0R+ydqfj/xz9v1fxx4hm1B4tcfUphJp7xu6K20PtkYspdjKHzu7VF+w78VPEHjH/gn1+0P4U1m9m1Ky8L6PeR6bPM5fyoJrOU+QrH+BWjLKO3mEdMAdrZ/8E8f2kfhNpPiDwD8J/jfpVh8LNbkc3FtqiPHeokg2yBdtvJtbZgFopI9xHRa+jfhL+w3o/wX/ZT8X/CTQ9Y+06v4osLuLUPEFzBt825mgMQfywSVjQYATce5zkmgD8gvg74f03V/gZ4hLfsx+JviTqxN0sHxA0vUNSS200+Uu0NDBE0LmI/OdzDIbBwK+9f+CavxS8GfDb9gnx1rXizxRJqejaPf3Uuq6S0TM2nxyoiR28ascP5xywxhS0rDqGNUfhj+wv8AthfAzwveeDPh/wDGTwXo3g+7uJJ5k8gmctIqpI4L2LurbVGNsgxjgg817L8Hv+CaegfD39mPx78LdX8T3Oran428uTUdat4PKWCSIhrcRRliSqONx3Nl8n7oIAAPzX+LQ+GnjH4Q6zrHwy/ZW8YeHNEikX7L8SJtb1C7to1SVQ/nRtG9uM8oQJPlJHORg/V+veMNT8bf8EU1vdWuJLu7t0hsBNIxZmih1VYogSfRFVf+A1Y/4d8/tXaL8Lb34PaP8X/Bs3wmmZ4xYXVuyTtE8vmsf+PN3Ql8ttWbGe+DXuOofsM+KLL/AIJ8z/AHS/EGkX3iR5BKup3glt7PJvhcsDtWR+FyoO3k44HYA+GbP9qLx/D/AME83+F6/AnxJJ4QOnPbn4hBrj7AEN2ZDJj7L5eA3yf67r37V694f/5Qhar/AL7/APp6WvqGz/ZG8YW//BPN/gQ2paGfF7ac9oL0TzfYN5uzMDv8rzMbTj/V9fzrn9L/AGJ/HFl/wTpvfgG+q+Hz4wnZit8txP8A2eM6iLnl/J8z7gx/q/ve3NAHwLpPx88UfEz9lbwF+zf8KPtIaDTNR1XxjqLK0apAs81w0JcDIhVDucgHeWjjBOWVum/Z1+LWu/B3/gmD8XNW8N3cmn6xfeLY9KivYSRJAs0FusjoQQVbYHAYcgkEdK+4v2T/ANgd/wBnP9nrxv4durvTNR+I/i6wurS91WBpDaxK0bpBCjsgfyxu3MdmSzHg7VrG/Zj/AOCeV74L/ZV8ffBz4q32l6lB4m1M3qXXhy4lf7PiOERSK0sSYkSSENjaVOADkEigD84fD/wxHib4C21lpv7JfxE1vxVfWvnW3xGsb3UpY5nY7llS2W0MDxYwNoJJX/lpn5q/WP8A4Jx3nxBk/Zc0Sw+Jema3pfiHSru4sI4/ENrNBdvaqQ0LMsoDEAMUB9EHpXgXgr9jD9sL4F6aPCHwx+PXhyLwJDIzWy6tZ5uIVYksEjktZ/LHJO1ZQMkngnNfd3wn8PeJPCfw50DSPGHiBfFXia0thHf6ysPlC6kyTv29uCB+HQdKAOtooooAKKKKACiiigAooooAKKKKACiiigAooooA+L/2tJpPGnxt8K+Fof3gUxxlBz8ztXdfG79lGDWsa94IxpOu26hhDCdiyle4x0avPLO+g1T9tZpdbP2MQXJW3EvAZlH7vH1OK+2a+1xuMr5bHCwoO1oXfZ82/qfAZfgcPm0sZUxCvzTsu65dE12Pkj4L/tS6l4f1hfB/xIje1u4m8lL6ZdrA9MP/AI19ZRSpPGkkbB42G5WU5BB715r8ZvgH4f8AjBprfa4VtdXRcQ6hGoDj0Deo+tdv4V0mTQfDWl6dK/mSWtukLOO5VQM14mYVcJiYxr0I8k38UenqvU+gyyjjsJKWHxMueC+GXX0fp3Py/wDi7/yVPxb/ANhW5/8ARjVyNdd8Xf8Akqfi3/sK3P8A6MauRr9Io/wo+iP5axv+9Vf8T/MKKKK2OM/Rj9jv/kg+jf8AXa4/9GGvbFYNkAgleD7V4n+x3/yQfRv+u1x/6MNcL8ZPiL41+BvxkvPESwSXvgrVBArwnJjVliVGx/dbKn61+aywcsdjq1Km0pXbV+uu3qf1DgcdDL8mwlaom48sE2ui5d35f5n1RRXKfDn4laJ8TtBj1PRrpZlIAkiz88bejCurrxalOdKbhNWaPqqVWFaCqU3eL2ZzXxG8Ijx34K1XQi4i+2xeWJGGdnI5pngnwfpPwv8ABtpo9hiDT7GIl5ZDyx6s7H1PJrpia+NP2u/2jDdyXXgTw1c/6Ov7vVLyI/fPeFT6f3j36dM59DB0q+MthIP3b3fbtf8AyPBzjH4TJqcswrK87cq7vrZfqeaftNfHuf4s+JH0/TpmTwzYSFbeMHAnYcGVvX29BXiNFFfptChDD01SprRH8w47G1sxxEsTiHeUv6svJBRRRW5wBRRRQB+s/gX/AJEvQv8Arxh/9AFb1YPgX/kS9C/68Yf/AEAVvV+N1Pjl6n9kYf8Agw9F+QtFFFZnQFNkRZEZGAZWGCD3p1FAHxf8Mh/wpT9qjVfDjHytM1R2WEHgYb5k/wAK+0K+S/21vDk2h6p4a8dWClLmzmWOR19VO5c/yr6U8A+KIfGfg7SdZgYMl3brIcHoccivps2/2mhQxy+0uWXrH/NHyOS/7JicRlz2i+aP+GX+TOgqNmCgsxAA5JPapKq6h/x43P8A1zb+Rr5paux9a9Fc5g/GHwEpIPjfw4D/ANha3/8Ai62tB8VaL4qhlm0TWLDWIYm2SSWFyk6o2M4JQnBxX5K3P/HxL/vn+dfbP7Av/IkeJv8AsIr/AOilr7jNOHqWX4R4iNRtq2nqfneTcUVszxscLOkop31TfRH0fpPhPSND1TUdRsLCG1vtRcSXc8Yw0zDgFqu6lpttrGn3FjeQrcWlwhjliccOpGCDVmiviHKTd29T9BjThGPJGKS7eu/3lDQtCsPDOk22maXax2VhbrtigiGFQZzgVfoopNuTuyoxjCKjFWSCiiikUFFFFABRRRQAUUUUAFQah/x43P8A1zb+RqeoNQ/48bn/AK5t/I0AWq8g0H/Xt/vH+dev15BoP+vb/eP86APQdM+6K2o6xdM+6K2o6AJKKKKACiivOdU/aR+Emh6mdO1H4peC9P1ANsNpdeIbSOUNnGNjSA5yCOnUUAejUVWsdStNS0+G+s7qG6spkEsdzBIHjdCMhlYHBGO4rjtJ+PHw017xKvh3TPiH4U1HxAzbF0m01u2luywGcCJXLZ9sUAd1RWL4s8beHfAWmpqPibXtM8O6e8y263erXkdrE0jZ2oHkYAscHAzk4pfFHjTw94H06LUPEeu6Z4fsJZkt47rVLyO2ieV/uRhnYAs2DhepoAh8afD/AML/ABI0lNL8W+G9I8U6ZHKJ0s9asIryFZACA4SRWAYBmGcZwx9a2rW1hsbWG2toY7e3hQRxwxKFRFAwFUDgAAYwKy/FPjPw/wCBtPiv/Emu6b4fsZZkto7rVLyO2ieV/uRhnIBZsHC9TWzQAUVjaH4z8P8AibUNWsNH13TdWvtImFtqNrY3kc0tlKc4jmVSTG3B+VsHiktvG3h288VXfhi31/S5/EtnAtzc6NHeRteQwtjbI8IbeqncMMRg5HrQBtUVjaL4z8P+I9V1bTNJ13TdU1LSJVh1GzsryOaaykYEqkyKSY2IBwGAJwaLXxn4fvvFF74attd0248R2UK3N1o8V5G13BE2Nsjwg71U5GGIwcigDZorn/GnxC8K/DjTU1Dxb4m0fwvYSP5aXWtX8VnEzf3Q8jKCfbNYd58fPhjp3hqz8RXfxG8JWvh+8lMFtq02uWqWk8gGSiSmTazAc4BzigDvKK8si/as+Cc8qRRfGHwDJI7BVRfE9kSxPAAHm8mum8Z/FzwL8OTEPFnjTw94XMv+rGtarBab/p5jrmgDraKx/CvjLQPHejx6t4a1zTfEOlyEql9pV3HdQMR1AeMlT+dM8K+OPDnjq1u7nw14g0vxDb2dy1nczaVex3KQzqAWicxsQrgEZU8jI4oA26K5qz+Jng/Uo/EMlp4r0S6j8Os6a00OowuNMZAxcXJDfuSoViQ+MbTnoa0/DviTSPGGi2msaDqtlrekXa77fUNOuEuLeZckZSRCVYZBGQe1AGlRWJqHjjw5pPifTfDd74g0uz8RamjyWOkXF7Gl3dqgJdooS29woUklQcYOat694h0rwrpNzqutalZ6Ppdsu+e9v50ghiX1Z3IVR7k0AaFFc54L+JHhL4k2Ut54R8U6L4ptIW2SXGi6hDeRo3oWjZgD7GrUHjPw/deKrnwzDrumy+JLa3W7n0eO8ja8ihYgLK0IO9UJIAYjHNAGzRWNdeM/D9l4os/DVxrumweI72Frm10eW8jW7niXO6RISd7KMHLAYGDXFX37UXwZ0u+uLK9+LngW0vLeRoZrefxLZJJE6khkZTLkMCCCDyCKAPTqK5bwP8VPBXxOju5PB3i/QfFkdmVW5bQ9TgvRAWztDmJm25wcZ64NdTQBk+KfCWh+ONDuNF8SaNp/iDR7jb52n6pax3NvLtYMu6NwVOGAIyOCAas6Noun+HdJs9L0mwttL0yziWC2srOFYYYI1GFREUBVUDgADAq7RQBz/jT4e+FfiRpsWneLfDOj+KdPhlE8dprVhFeRJIAQHCSKwDAMwyBnBPrW9HGkMaxxqqIoCqqjAAHQAU6igAooooAKKKKACiiigArJ8W+FdL8deF9W8O65a/bdG1a1ksry28x4/NhkUq67kIZcgkZUgjsa1qKAOD+DXwN8Efs++E5PDPgHRP7B0SS5e8a1+1z3OZWCqzbpnduQi8Zxx0rvKKKACiiigAooooAKKKKACiiigAooooAKKKKACiiigAooooAKKKKACiiigAooooAKKKKACiiigD5e/bC+DtxqlrD460KNl1TTgGuREPmZF5DjHcV6R+zj8YI/i14Dt57iQHWbMCG8XPJYfx/j1r1W4t47u3khmQSRSKVZWGQQe1fE+tQ3H7KPx6S9tldfCWrPlkH3VjY8j6rX1eEl/amEeCn/ABIaw811j/kfF42P9j45ZhD+FU0qLs+kv8z7cplQ6bqNvq1hBeWkqz206CSORDkMpGQamr5Vpp2Z9mmmro/Kr4u/8lT8W/8AYVuf/RjVyNdd8Xf+Sp+Lf+wrc/8Aoxq5Gv2Gj/Cj6I/jzG/71V/xP8wooorY4z9GP2O/+SD6N/12uP8A0Ya9b8ReHdP8WaLc6XqlrHd2VwhSSKQZB9/rXkn7Hf8AyQfRv+u1x/6MNe2r0r8nxsnHGVJRdmpP8z+sckip5ThoyV04R/JHxH40+D3jP9mrxM/ivwPPNeaHuzNCmW2pnO117r79q+tPhr4uufHXgnStcutPk0yW8iEht5ev1+h6iulmjSaNo5EV0YYZWGQRXHfFT4laV8I/BV1rV/t/dL5draKdpnlx8qL6D1PYA114nHVMyhCnOF6qdubq12f+Znh8DRyV1a8anLRtdxe0X1a/yPO/2qPjsnwt8MnSNLmH/CSanGVj2nm2iPBkPoeoHvz2r89JJGlkZ3Yu7HJZjkk+tbPjTxhqfj3xNfa7rE5uL68k3u3ZR2VR2UDgD2rEr7nL8DHA0eT7T3Z/PXEOd1M7xbq7QjpFdl39X1+7oFFFFeofLhRRRQAUUUUAfqrpPiGx8J/C2w1jUpTDYWWmRTTSKpYqojGTgda4X/hsP4X/APQan/8AAST/AAqz8Sv+TXtW/wCxfH/osV+bdfBZdltHHKpOo3dO2h+98RcS4zJJ0KOGjFqUE9U/To0fo3/w2H8L/wDoNT/+Akn+FH/DYfwv/wCg1P8A+Akn+FfnJRXr/wCr+F7y+9f5HyH/ABEDNf5Ifc//AJI/Rv8A4bD+F/8A0Gp//AST/Cg/tifC8f8AManP/bnJ/hX5yUUf6v4XvL71/kH/ABEDNf5Ifc//AJI+wv2gP2ovAvxA8B6h4f06C8vppwDFM0Xlqjg5B5rI/Zj/AGoNC+H/AITHhzxO1xBFC5eC4jjMgAP8JA5r5Uor01l2HWFeEs+Vu++tzyXxdmLxix3u86VttLeev6n6N/8ADYfwv/6DU/8A4CSf4V3vgD4meHPixpN3d6BdNeWkL+RKzxtGQSM459q/Kevc/wBnn9o6b4K2V5Y3GkNqGl3U4leSM4dGAxx26V4eI4fj7N/VbufZtH2GT8cYjEYuNPHqMabvdpP5dX+R9WN+x98KnYsfDspJOT/xMLn/AOOV3Xw8+Ffhr4V2N1Z+GrBrC3upRNKrTyS7mAxnLsccCua+Hf7SXgb4jRxpZ6rHY3zdbK9Ijk/DnB/CvUI5FlUMjB1PRlORXzeLrZhG9DFzl6Sb/U/UMDh8slbEYKEPWKX6C0UtFeUe0JRS0UAJRS0UAJRS0UAJRS0UAJRS0UAJUGof8eFz/wBcm/kasVX1D/jwuf8Ark38jQBYryDQf9e3+8f516/XkGg/69v94/zoA9B0z7orajrF0z7orajoA8b+NfxT+MHgbxJZ2Xw9+B3/AAs7SJbQTT6p/wAJbZ6T5MxdgYfKmUs2FCtuHHz47GvPl/aG/acLAH9kfaM8n/hZWmcf+Q6+qaKAGxszIpZdrEcrnOPavyb/AGafGPw10Pwl41tvFf7L3ir4uar/AMJXqzf8JFo/gG21iDYZflh+1OdwK85X+Hdkda/WaviL4Y/Af9qj9n3Ttd8P/D/U/g/qPh3UNZvNYSfxGuqC8R7h9xU+SAmAAuPfNAFL/gnL4w8KeF/2d/ihrGoa1baH4WsPEepX8/hi6llZ/CtmQD9lmWRQwPyucKCpJOMtuFeDftN+NvgJ47/Z98S3Hw6/Zz8W6CbSBLzQ/iLo/gVNO08PHIhWX7ahD+WRkEuv5HBr6t8H/sNXt18KfjLpHj3xkmseMfiq/wBo1bU9MsvJtLGVQfJEEW4F1Rjk7ipcAA45J4vxB+zp+1Z4j+Cs/wAGb7xJ8JLrwO2mJoo1prfUo9Wa2jChGMa/uQ+FUdx9TQBjft5a7e+KP2BfhXrGpTG51HUL/wAPXVzM3WSR4Szsfckk/jXd/wDBUT/k3fwv/wBjjpH/AKE9bf7S37KPi74rfsn+C/hh4Y1TRY/EHh+TS3a81eSaK0l+yxbGI8uN25OCBjp3Feb/AB6+AX7X37RHgyw8M+I7z4JWVhZ6lb6pHJpcusRymWEkopLxuNpycjGfcUAdh/wVK/5N98N/9jnpP/ob19i18J/Gz4CftaftFeHdJ8N+Mrz4L2WiWer2uqvJocurR3JaFidoMsbrggnjHpyK+7KAPzj+HHxu/wCFF+OP2s9TsLBta8War47t9I8OaLHy9/qMyTCGP/dGC7HsqHvirX7Hnwu1X4S/t+ePNL8Ra1N4i8V33gi31XXNTmbInvp7iJ5tgAAEak7VAAwqjgdK9X+Cf7EN54J/a4+I/wAZvFeoafqcWpX8914a061kkk+xmfiWeVXjULNsCoNhYYZ8npj0Dw58BPEGj/tn+Lfi7Neaa3hvVvDFvosFrHLIbxZo5EZmZTHsCYU4Icn2oA+XPhN+0J/wpD9rD9pyL/hWvxD8f/2h4itm8zwPoP8AaS22yJxiY+Yuwtu+XrnafSuo/ZV+JP8Awtj/AIKFfFzxF/wi3iXwb53hGxj/ALJ8W6d9hv49jxLuaLc2FbGQc8ive/gD8BPEHwr+NHxw8X6teabcab441e3v9OispZGmijjR1YTBo1CtlhjaWHXmjwb8BPEHh79sfx/8Wbm801/DniDQLPSrW1ilkN2ksRjLM6mMIFOw4IcnpwKAPA/2Wfh74c/aw+Mnxt+JPxT0ez8Z3+jeKLjwvo2j65EtzZaXZwYwEtpAUDt8uWIJyrEYLMT9Xx/s1/CWPw+dB/4Vh4PbQvtjagNLk0K1e1W5ZAhlWIptVyihcgA4GK8U8Qfsw/FH4T/FrxZ49+AHivw5Yw+LpRd614P8bW9w+mNeZO66hktz5iM2SSoGCSckjaE9x+C9v8U4dCvJPixeeE7jXJJgYIfB8NzHaQxBQCpNwS7MWyc8DGOKAPjP/gnr8C/ht4s1T48vrnw98K6y2k/ETULTT21DRbac2cKMNkUO9D5aL2VcAdq6dfhv4S+JX/BTv4gWHi/wvoviqwt/AtlNDa61p8V5FHJ5sa71SRWAbBIyB0Jr2H9kX9nnxH8A7r4sS+IL3S7xfFni+88QWP8AZssjmO3lOVWXfGmHHcLuHua8A8X6f8Tbz/gpX49m+FWr+HdO8Q23giyd7bxVayzWN5GZIx5btCRJGQSGDLn7uCMGgDW8ceA9F/ZT/bo+Dd58NbODwxonxK+2aR4g8N6cBDYzGCNWinWBflRlMg+6APlOMb33afwXuE/Zu/bp+MXgS+Is/C/juyHjjRdzAJ56Z+2Iv+0WMrY7LCK7r4Y/s1/ETxJ8btL+Lnx08SeHtZ8RaDaS2nh/w74TtpU0vTDJxJOHn/ePIy8fMOPU4UDjf+Cl3gdfF/hn4c3PhjWo9I+Kg15NO8PeQA91dwXamC7jVRyYxGwkdiCoWMg43UAeZ/C/T59D/wCCavx0+JN/C9tqvxF/tvxA4kAJSO4ZoYVBxkrj5hkfx9q9b/ZT17TP2cfDkHg7WrlNM8J3Xgyz8b6VcSyjyoVW2jXVIlBwcLJ5dx3ybp/SvRvjh+zhqHir9jm/+DHgi50+1u10az0exuNYeRIAkLRBmdkV2BKRt0U/MRnirHxM/ZE8JfGzwL8PdC8YSX1vN4SjhWOTRLhYVnQQpHNbOWQ7reUIoZcKSFHIoA+UNS03UL39or9nD44eIoLi013x54qvUtrS4+9p+kSWgj061K87W8smZsceZcSZ9al/bI8eWfiL9unwl4P8ZeCfF/xL8B+F/D/9tr4O8I6adSa9vZHZBPc2+9Q0SDaMknnA6OwP1J+0x8Ade+L3ij4M6r4bn0mzXwT4rt9ZvE1GSWPfaKAJEhEaMC+AMBto46iq/wAff2ade8ZfEzw38V/hp4ntfB/xM0G1k0/zNRtPtFhqtmxLfZrpVIcKGJIZTkbjgZClQD5V8J3ka/tmfCvxZ8Iv2fviZ8JdFuTNo/i6G+8HHSdLuLV1HkyMkRaNdjkszEL9xDyRXTeNPjJ/wpX/AIKV+OtV/wCEG8Z+PPtXgqxtvsPgnSP7RuYv3iN5kib12p8uN2epA719NfB22/aNk8UCb4rXvwzi8PxwuBa+C7fUGuJZDjYWkuWwqjngA5qn4c+AniDR/wBs/wAW/F2a801vDereGLfRYLWOWQ3izRyIzMymPYEwpwQ5PtQB83eHfjR/wuz/AIKS/C3Uv+EE8a+AvsfhXUrf7J430f8As64m4lbfGm9tyc4znqCKd/wUg+Cvw88Oj4NX+leA/DOmX2s/Eawg1O5s9Ht4Zb6OTzGkSZlQGRXPLBsgnrX0f4w+AniDxB+2R4C+LNveaanhzQPD95pV1ayyyC7eWUybWRRGUKjeMkuD14NVP2w/2efEf7QVr8MYvDt7pdk3hjxfZ+ILz+1JZIxJbwhwyx7I3y53DAO0e4oA9d8D/CvwV8MY7uPwd4P0HwnHeFWuV0PTILITlc7S4iVd2MnGemTXU0UUAFFFFABRRRQAUUUUAFFFFABRRRQAUUUUAFFFFABRRRQAUUUUAFFFFABRRRQAUUUUAFFFFABRRRQAUUUUAFFFFABRRRQAUUUUAFFFFABRRRQAV518dPhTbfFrwNd6ayqL+NTJaSnqsgHAz6GvRaK2o1p4epGrTdmtTnxFCniaUqNVXjJWZ8k/sg/Fa90nVLv4b+I2aK8tWZbTzjggqfmj/wAK+s6+Uv2sPhfdeGdYs/id4ZQw3tnKr3ixj0PD/wCNfTHhPVn17wxpWouNr3VtHMw92UE17mbRpYhQx9HRVN12kt/v3PncklWwzqZbiNXT+F94Pb7tj8v/AIu/8lT8W/8AYVuf/RjVyNdd8Xf+Sp+Lf+wrc/8Aoxq5Gv0Cj/Cj6I/mXG/71V/xP8wooorY4z9GP2O/+SD6N/12uP8A0Ya9tH3a8S/Y7/5IPo3/AF2uP/Rhr2uvyXHf71V/xP8AM/rPIv8AkVYb/BH8kRXd1DY2s1zcSrDBCjSSSSHCooGSSewAFfmv+0R8Zp/i/wCNppoZHXQrNjFYwngFc8yEerdfpivZ/wBsj4/NK0/gHQbjEQ41W4jP3j18gH0/vfl618hV9dkmX+yj9ZqrV7eS7/M/JONuIFiqn9m4Z+5F+8+77ei/P0CiiivrD8nCvafgF8B5fiRa6v4h1NHj8P6XbysD0+0TKhIQH0HBP4Cud+BvwZ1H4zeLEsIN1tpdviS+vcZESeg9WPYfjX6Hy+FtM8FfDG+0XR7ZbTT7PTZo4o16/wCrbJJ7knJJ7k185mmZLD2oUn77/Bf5n6Nwrw28xbx2Jj+6je395r9F1+7uflXINsjAdM02ny/6x/qaZX0Z+dBRRRQI/ST4lf8AJr2rf9i+P/RYr826/ST4lf8AJr2rf9i+P/RYr826+YyL+HV/xH6dx3/vGG/69r8woorb8KyabDdXUmqRLNAkBKo2eW3LjH619Qk3oj83o0/bTUL2uYlFdZo3hl/Fl+Z47ZbHTw38OeR6D1rvo/Auhxxqv2BHwPvMzZP61VSPs3ZvU9ilk9esuZNW+f8AkeK0V7Z/whGh/wDQOj/Nv8aP+EI0P/oHR/m3+NY8yN/7Br/zL8f8jxOvWPhNNC3h++t7i1iuY2myRIM9q1P+EI0P/oHR/m3+NaOm6TaaRG0dnAsCMckLnk1MmpKx6WX5XWwddVZSTWv9bHTf8KF8O+MPDNne2cTaTqTByZoWO0kOQOKs/wDCH/HP4Ixpc6PdzeIdIUBtkTGb5evKH5unpXf+CLiK08F2c00ixRIrszscADe1c/8AE79qfUvElzF4P+G1vJeX0yiF76NST0wdnp/vV4sa2MrVXRjFTgm78+yXr0P0KWHwGHorESk6dRpW5NG36dTU+Gv7bljq2pW+keK9Lk0u9eQQm4jHyBicfMDyOa+pI5FmjSRDuRgGVh3Br4U8afsi6n4b+Fd54ovbyS68UROt1PChyFT+LnuRkH8K+jP2WfiUPiL8L7Tz5N2o6bi1uATzwPlb8R/KvEzbBYN0vreX/CnaXa/deR9BkmPx0a31LM/iceaL6tdU7dT2KiiivkT7cKKKKACiiigAooooAKKKKACq+of8eFz/ANcm/kasVX1D/jwuf+uTfyNAFivINB/17f7x/nXr9eQaD/r2/wB4/wA6APQdM+6K2o6xdM+6K2o6AJKKKKACiiigAooooAKKKKACiiigAooooAKKKKACiiigArjrH4Q+EtN+KepfEe20ny/Geo6eml3Wp/aZj5lsjBlj8ov5YwVHIUHjrXY0UAIeRivHfhX+x/8AB34K+LLvxP4P8DWWmeIbpnd9Tnnnu50L53+W87uY92SDs25BweK9jooAKKKKACiiigAooooAKKKKACiiigAooooAKKKKACiiigAooooAKKKKACiiigAooooAKKKKACiiigAooooAKKKKACiiigAooooAKKKKACiiigAooooAKKKKACiiigAooooAKKKKACiiigCjrWj2viDSbvTr2MS2tzG0UiMM5BGKZoelpoej2WnxHMdrEsS/QDArRplXzS5eS+hHJHm57a7H5VfF3/kqfi3/ALCtz/6MauRrrvi7/wAlT8W/9hW5/wDRjVyNfr9H+FH0R/H2N/3qr/if5hRRRWxxn6Mfsd/8kH0b/rtcf+jDWt+0V8YoPhD4EmnikU65fBoLCHPO7HMhHooOfrgVzH7LviCw8Kfs12mr6nOttYWZuZpZG7ASHgepPQDuTXxf8YfijqHxc8bXmuXpZICfLtLXORBCD8qj37k9yTXweHwH1zMKsp/BGTv567H7zj8+WT5BhqdJ/valOKXkrK8v8vP0OOu7qa+upbm4kaaeVy7yMclmJySahoor7w/B223dhWx4S8K6l428RWOiaTbtc313II0RRwPVj6ADkn2rJVWkZVVSzMcBQMkn0r9Bv2U/gOnwx8MrrmrQD/hJtTjDOHHNrCeRGPQngt74HavMzDHRwNHnfxPZH03D+SVM8xaorSC1k+y/zfT7+h6L8H/hbp/wk8F2miWQV5wPMu7nHM0pHzMfbsPYVv8AjD/kUtb/AOvGf/0W1Yf/AAtLSZPicngiCTztTS0N1OVPEYyNqfXBz7DFbnjD/kUtb/68Z/8A0W1fm1RVfaxnW3lZ+t+p/S1KOHp4WVHDW5YJxsullsfktL/rH+pplPl/1j/U0yv1w/kN7hRRRQI/ST4lf8mvat/2L4/9Fivzbr9JPiV/ya9q3/Yvj/0WK/NuvmMi/h1f8R+ncd/7xhv+va/MK3fBvh9PEWsCCRtsUaeY/uAQMfrWFWhouuXWg3Lz2jKkjJsJZQeMg/0r6hScXeO5+dYacKdaM6i91bn118JtFsf7HuYzaQuscoVdyA4G0V6DD4TguIw8ekxyIejLACP5V8a6H8dPFfh+GSO0uYFSRtzBoFPOMeldxof7Z3xA0O1S3QaZcRKcgS23+BFfO4rCYmc3OnZ38z9WwXE2VQpxp1lJW/up/qfSv/CGp/0Bl/8AAcf4Uf8ACGp/0Bl/8Bx/hXjWj/t+eIYWH9qeGNNu07/ZJZICfxYv/KvTvCf7c/gfWpI4dZstR8Pyt1kdBcQr9WT5v/HK8epRzCkrunf0d/8Agn02GznIcS1FYjlf95W/F6fia/8Awhqf9AZf/Acf4Vj+KItG8G6XJqGr2dvZWyD70kIBb2Axya7jx7+0v4I8G+E11m21i11p5l/0a2sZRI8jehx933zivnTwr4J8aftaeJv7d8RyyaX4VjfKRjIVlz92Md/96tsHCrUg8Riv3dJbt7vyS7nVjatCnKOHwP72rLZK1ku7fRHJ6t4g8TfHjVP7C8J2E1poMbYdo0KrjPJYj+VfX/wT+BOhfCPRYvs0K3GrTIDcXsi/OTjoPQV2HgvwLo3w/wBFi0zRbKO0t0GCVHzOfUnua6CvNzDN3iYfV8OuSmunV+bPXyvJFhJ/WsVLnqvr0j5RK+oWMOp2NxaXCh4J42jdT3BGDXxp8G7yb4D/ALRmr+Er5jHpmqMVhZvunJyjfzFfadfLH7bHgmeG10XxzpibbzTJlSZ1HO3OVP4EfrRktSM6k8FU+Gqrej6P7wz+lKFOGYUl79F39Y/aX3H1NS1xfwd8cQ/ET4d6RrMTh5JIgkw7rIOCD/nvXaV4NWnKjUlTmtU7H0lGrGvTjVg7qSuvmFFFFZGwUUUUAFFFFABRRRQAVX1D/jwuf+uTfyNWKr6h/wAeFz/1yb+RoAsV5BoP+vb/AHj/ADr1+vINB/17f7x/nQB6Dpn3RW1HWLpn3RW1HQBJRRRQAUUVzfiz4j+GfAse/XNZtdPYjKxO+ZG+iDLH8BWtKlUrSUKUXJvoldmVWtToQdSrJRiurdkdJRXhmo/tjeAbGUpFHq1+o/jt7VQD/wB9up/SpdJ/bA+H+pSKkz6lpoP8d1aggf8Aftmr23w/mqjz/VpW9P03PCXEWUOXJ9Zhf1/XY9uorF8M+NNC8ZWv2nRNVtdSiHX7PIGK+xHUH61tV4dSnOlJwqJpro9D3qdSFWKnTaafVaoKKKKzNAooooAKKKKACiiigAooooAKKKKACiiigAooooAKKKKACiiigAooooAKKKKACiiigAooooAKKKKACiiigAooooAKKKKACiiigAooooAKKKKACiiigAooooAKKKKACiiigAooooAKKKKACiiigAooooAKKKKACiiigAooooAKZT6ZQB+VXxd/5Kn4t/7Ctz/6MauRrrvi7/yVPxb/ANhW5/8ARjVyNfsVH+FH0R/HeN/3qr/if5hRRRWxxnoWtfFi7u/hLoPga0Lw2NrJLcXZzjznZyVH0A5+prz2iis6dONNNRW7v82dNfEVcS4uq72SS8klZIKKK7/4KfCW++MHjW30i33Q2MeJb26Uf6mLPOP9o9B/9aipUjSg6k3ZIMPh6uLrRoUY3lJ2SPYv2NfgcvijVD401m33aZYybLGOQcTTDq/uF/n9K+4gKx9L07R/AXhqz0+2EOm6TYRLBErHCqOgyT1JPfqSa2VIZQQcg8g1+WY7FzxlZ1Xt09D+psiymlkuDjhoay3k+7/y6I+L5pJPBf7bMUkjFY9Rk2Ek9Q6/4gV9ceMP+RS1v/rxn/8ARbV8o/tT6efD3x98D68mR50sALe6ygH9DX1d4w/5FLW/+vGf/wBFtXsZo1Up4SuusUv/AAF2PNylOjPH4d9Jt/8AgSufktL/AKx/qaZT5f8AWP8AU0yvvz+Y3uFFFFAj9JPiV/ya9q3/AGL4/wDRYr826/ST4lf8mvat/wBi+P8A0WK/NuvmMi/h1f8AEfp3Hf8AvGG/69r8woorQ0bQ7rXrl4LRVaRU3kMccZA/rX05+aQhKpJRirtmfRXUf8K41v8A54x/9/BVW78D6xZxNJJbAIoyWDildHS8HiYq7pv7jBopcEZ9utJVNNaM5GmtGOjkMciOMblO4ZGR+VfeX7Lv7Slj44trbwpq8NvpmuQx7bYwqEiulA6AdmA7d6+C6s6bqN1o+oW99ZTvbXdvIssU0ZwyMDkEH6152OwcMdS9nPdbPsz6LI87xGSYlVaWsX8S7r/Psz9faK8g/Z8+PFr8XPDdst35dtr8SbbiFThZGXqy/Xg4969fr8ur0KmHqOnUVmj+ocHi6OOoRxFCV4yCsPxv4Xt/GfhTU9GuUDxXcLR89jjg/nW5RWcJOElKO6OmcI1IuEldPQ+N/wBkfxZcfD/4ja/8OdVcxpJIz2wftIvUD/eXn8K+yK+OP2svClz8OfiV4e+JGkoVjedUudo6SLyCf95dw/Cvq7wf4kt/F3hnTtXtXDw3UKyDHqRyK+kzmMcRGlmFNaVFr/iW58nkMpYWVXK6r1pP3fOL1X3GzRRRXzB9eFFFFABRRRQAUUUUAFV9Q/48Ln/rk38jViq+of8AHhc/9cm/kaALFeQaD/r2/wB4/wA69fryDQf9e3+8f50Aeg6Z90VtR1i6Z90VtR0ASUlLXh37VHxXl8B+EY9I06bytX1YMm9ThooRw7D0JztH1J7V6GX4KrmOJhhaO8n93d/JHnZhjqWW4WeLrfDFff2XzZx/x5/amfS7q58PeDpV8+MmO41UYIVuhWLtkd2/L1r5Tv8AULrVbuS6vLiW6uZTueaZyzMfUk8mq7MWYk8k19Ifs2/s62/i61j8T+JoGfS93+iWTZH2jB5dv9jPGO/06/0DGjlvCeBdRr1f2pP+umyP52nWzPi7Hqne/ZfZiu//AAd2eAab4b1XWObHTbq8GcZghZ/5CjUvDmq6Lg3+nXVmCcDz4WTP5iv070/TbTSbVLaytobS3QYWOFAij8BTdS0my1qze1v7SG8tpBhop0DqQfY18Z/xECXtP9393/Fr+R9t/wAQ7Xs/959//Dp+dz8xdC8Q6l4Z1KK/0q9msLyM5WaByp+nuPY8V9jfAL9paLx5LDoHiLy7XXSMQXC/LHde2Oz+3Q9vSvLP2lv2foPASjxJ4fjZdFmk2XFrnP2Zz0IP9wnj2OB3rwC1upbK4jngkaKaNg6OhwVIOQQa+vr4TLuLMCq0N3tL7UX2f6r5rufHYfF5lwjj3Qnst4/Zku6/R79H1R+qNFea/AH4nf8AC0PAVvd3Dg6rZn7NeAd3A4f/AIEMH65r0qv58xWGqYOvPD1laUXZn9FYTFUsbQhiaLvGSugooorlOsKK8w+FPjLWPEnj34ladqV59pstH1OO3sY/KRfJjKEkZUAtyOrEmq03xA1Ox/aI1Dw/c3+zwza+F/7Ue38lTtlE21pNwXeflz8uce2a6/qs+aUOqV/wT/U8lZnRdKFaztKTh03Tau9dtGesUV47/wANd/CX/obP/Kbd/wDxqux1r4v+DvDvhPT/ABJqWu29no+oRLNaTSq4edSAQUj27zwQcBcjPNKWFxEGlKm1fbRl080wFZSlTxEGo6u0ouy7vXQ7Giua8DfEjwz8StPkvfDWrwarBEQsnlhleMnpuRgGXODjI5wa0vEniTTvCOhXus6tcfZNNs4/Nnm2M+xc4ztUEnr2FYunOMuRp37dTsjiKM6Xt4zTha97q1u99rGnRXj3/DXXwlPH/CWf+U67/wDjVdD40+PfgP4d6lFYeINfSwvJYlnWEW00rbG6MdiNjOO9bvCYhNRdOV35M4Y5tl0oOpHEQcVa75o2V9ru/XoegUVh2vjbQr7wlJ4ntdShutBS3kumvYMyL5aAlzgAnI2nIxnIIxmqd18TPDVj4LtvFk+qLFoFykbw3TRSZlDnCBY9u8sc/dC59qw9nUbtyve23Xt6nY8TQiuZzVrc26+Hv6eex1FFYniDxponhTw//betahFpWmbVbzrwGI8jIXYRu3Y/hxu46Vk+AvjB4O+JzTp4Z12DU5YBukh2PFKq5xu2OqtjOOcY5pqlUcXNRdl1toKWKw8aqoOolN7K6u/RbnY0Vx3j74v+D/hf9nXxNrkOmS3HMUOx5ZWH97ZGrMF4IyRitvwv4q0jxposGraHqEOp6dN9yeBsjI6gjqCO4OCKHSqRgqji+V9baDjiqE6roRqJzW8bq69Vua1FQX19baXZXF5eXEVpaW8bSzXE7hI40UZZmY8AAAkk9MVWHiDS2uNPtxqVmZ9Rjaayi89N1yigMzRjOXADKSVyAGHrWR0mhRXJeBvit4V+JE3iaLw7qo1B/DeqTaNquYJYRbXcQBkjzIqhsZHzLlT2NYXg/wDaQ+HHj7wL4r8ZeHvE8OreGPC811Bq2pW9vMY4Wt4xJNtymZVCEMGjDKwPyk0AelUVyEXxa8KTfCsfEhNVz4LOl/21/af2eX/jz8vzPN8rZ5n3Odu3d2xmszVvj94D0Pwb4N8VXuu+RoPjC6s7PQ7v7HcN9rmu13267BGWTeozlwoH8RFAHoVFcN8RPjd4I+E+seFdK8V+IIdJ1PxRqCaXo9mY5JZbu4ZgoULGrFVyygu2EUsuWGRV2X4qeF4fihD8O31THjGbSjrUem/Z5ebMS+UZfM2+X9/jbu3d8Y5oA6yiuUh+KXhi4+J1z8PY9T3eMLbTE1mXTfs8o22jSGNZPM2+WcuCNobd3xim+Bvit4V+JE3iaLw7qo1B/DeqTaNquYJYRbXcQBkjzIqhsZHzLlT2NAHW0VwXw0+O3gP4w+H9c13wd4ig1zRtFvZtPvr6GKRIo5olV5ArOo8xQrKQ6blIPBNec+B/2/v2f/iN40tPCmgfEixutdvJhb20E1ndWyTylgqokssSxszEgABssTxmgD6Dorwr4vftw/BP4D+MpfCnjrxr/Yevxwx3D2n9lXtxiNxlTvhhdeR2zmqnhn9vb4E+MPB/irxTpHjr7XoPhdLeTV7v+yL9PsyzyeVEdjQBn3Px8gbHU4HNAH0BRXCfFb45eBvgh4Lj8WeN/EMOg6DLLHDFcyxSSNLJJ9xUijVpHOMnCqcAEnABIzPjV+0t8Nf2d9N0y++IXiiLw7b6mXFnutp7h59m3dtSFHbjemeO9AHp1FeUfBX9qj4U/tESXcXw98Z2XiC6tF8yaz8uW2uUTIG/yZkRyuSBuC4yRzzXV+A/ip4X+Jlx4kg8Nap/aUvhzVZtF1Rfs8sX2e8ix5kX7xV343D5lypzwTQB1lFcn8P/AIqeFvikviA+GNU/tMaDqs+ial/o8sPkXkO0yRfvFXdjcvzLlTngmvL5/wBvT4AW/jz/AIQ6T4oaMNc83yTgSm1D5xtN0E8gHPH+s4PFAHvlFZHivxdongXw5fa/4h1W00XRLGPzbm/vZVihiXpkseOSQB6kgDk15j8Gf2w/g5+0Frlzo3gLxxZ65q9uhlaxe3ntJmQdWRJ40MgHcpnHegD2WiiigAooooAKKKKACiiigAooooAKKKKACiiigAooooAKKKKACiiigAooooAKKKKAMbxh4otPBfhnUNZvnCW9pE0hyeuBwPxpfCurHXPDemaiwwbq3SbHpuGa+Yf2v/Hlz4q1/SPhpobmS4uZkN35ZzyT8qH+Zr6g8MaUdD8OaZpxOTa20cJP+6oFetiMGsPhKVWfxTbdv7q2+88TDY54rHVqMPgppK/957r5I/L34u/8lT8W/wDYVuf/AEY1cjXXfF3/AJKn4t/7Ctz/AOjGrka/TKP8KPoj+Vsb/vVX/E/zCiiitjjCiiigCS3t5bu4ighjaWaVgiRoMlmJwAB65r9Kv2cfhCnwj+H9vbXEajW70C4vn7hiOI8+ijj65rwH9iv4Irq14fHmsQbrW1cx6ZFIOHkHDS/Reg98nsK+1BXwueY72kvqtN6Lf17fI/deBsi9hT/tOuvekvdXZd/n08vU8f8A2pPAuseOvhjNHotzLFdWUq3f2eM488L2P06j6Vifsr/HBPH3h0eHtXl8rxJpi+WyScNNGOA31HQ/hXvjKGUgjIPBFfG37Rnwzv8A4PeObH4meE0aK188G8hjHCN3yP7rDP4isMulSx1B5dV0lvB+fZ+p9Zmka2X4hZrRu42SqR/u916HcftoaKZtL8HarGmWtdUSNm9AxXH/AKCa948Yf8ilrf8A14z/APotq8g+IniKx+Mn7P8AFrdgQ5jmt7l4xyY5FcBh+tev+MP+RS1v/rxn/wDRbVyYiUlh6FGas4SkvxizsoRhKvicRTd41IQa+6S/Q/JaX/WP9TTKfL/rH+pplfph/Kb3CiiigR+knxK/5Ne1b/sXx/6LFfm3X6SfEr/k17Vv+xfH/osV+bdfMZF/Dq/4j9O47/3jDf8AXtfmFdr8Kf8AkPXP/Xsf/Qlriq3vB/iCPw5eXVy672aAoi+rblP9K+n5XL3VufA4CShioSlsme4TRQ2uj3GpXN5b2tvCdp85yGY4zhQBzXndnpfiP4uak1rpMDRacrYMrnagHqT/AEq98OfAl/8AF/VGutTv1g0qGTLRK43N7KO31r7Z8AfCfR7PwzapZbrOIAgJGB275xzXn4zH08rum+af4L/Nn6tgMtq5zZpctP8AGX+SPmHS/gXeaFp7QCyhvNwxIxdSW/A15D8Svh9deC76OVrWWCzuCQgkB+Vuu3Pcelfo83wzte15MPqBXhH7YngmHQvhMl2135pGowrGjJg7ir9Dn0zXj4bOfrFaMJO7k/M6M94ZhTy+pWirciutuh8R0UUV9QfiJ6X8EfEF1ousXD2szRTRbLiNlOCCDg/nkV+hvw88cxeMNIgkchboxhiP7w7kf1r82vhXn/hIJ8dPs7Z/76WvrX4P6xLa6WkkbYktbg7focHH05NfN5xhY16fP1R+z8F46dGkqbfuu/5n09RUVtOt1bxTJ9yRQw+hGalr87P2nc4f40eBoviH8N9a0d0DyvCZIDjpIvK/yx+NeL/sU+Pnk0fVPBOouVv9LlLQo55MZOCPwI/Wvp/rwelfEXxYtZvgH+0ppviW0UxaTqbiSTbwpBOJF/ka+oyu2Mw9XL5bv3o+q6fNHx+c3wGKoZnHZe5P/C9n8mfb1FV9PvotSsbe7gYPDMiyIw7gjIqxXzDVnZn16aaugooopDCiiigAooooAKr6h/x4XP8A1yb+RqxVfUP+PC5/65N/I0AWK8g0H/Xt/vH+dev15BoP+vb/AHj/ADoA9B0z7orajrF0z7orajoAkr4A/ae8SP4i+MWsqWJhsCtlEvoEHzf+Plq+/wCvzZ+MCunxW8YiTr/a90Rn0MrEfpiv03gKlGWOq1Huo6fNo/LfECrKOApU1s5a/JM4+vefgb+05e/D+K30TXlfUPD6fLE6DM1qPQf3l9uo7eleDUV+xY/L8NmVF0MTG8fxT7p9GfjGX5jicsrrEYWXLL8GuzXVHsHxo/aE1n4i65JFpV3daZoEJ2wW8TmNpf8AbfB5J9O1e0/sf6h4v1DTdVbWZru40EBBZyXhLfvMncEJ5xjGe3T3ri/2Vfghp3iuGXxVrsC3lpBN5VpaPyjuoBLsO4GRgeufSvqvXvEGleC9Dl1DUriLT9NtVALEYA7BVA6nsAK/JeIcfg8PSeRYCgm1ZXtqn5dXLuz9e4by/G4iss/zCu0nd2vo159FHsvmct8emtV+D/ik3e0R/Y2C7v7+Rs/Hdivzpr3D9oD9omT4oKNF0iJ7Tw/HIHYycSXLDoWHYDqB614dX2nCWV18swLWJVpTd7dtEvvPiOL81w+a49SwzvGCtfu7t6eR9BfsY+JH034iXukFj5GpWbEL28yM7gf++S9falfAf7Kyu3xy8PFfuqtyW+n2eQfzxX35X5vxxSjTzVSj9qCb9btfkkfpvAdWVTKXGW0ZtL0sn+bYUUUV+fH6KeOa98MfG3hv4g614r+Huq6Kp11Yv7Q0vxBHKYPMjXaJEaL5s47e55PAHKfD5fFK/tWXn/CYSaTJq58J5/4kqyrbrH9pXA/eHcTnPP0r6Orlo/h3psfxKk8bie6/taTTRpZh3r5HlCTzN2Nu7dkdd2Mdq9Oni/clGol8Nr216WPmsRlKVWnUw7dlU5nG/u9W2l3bdzzyX/k8GD/sUW/9Kafa21vqv7Vupf2tHHLNp3h+GTR0m52BpCJZEB6Nn5SRzivQG+HenN8SE8bGe6/tVdOOmCHevkeVv35xt3bs992MdqqfEL4T6J8R3srm9e903VrHd9j1fSbk293b7vvBXHY+hBHJprEU7pN2XLy37f1t6ESy+uoylFJtVedJvRrtfWz6rzS9ThtZt4NJ/at8NtpMccN1qWi3LawsJ2mSNSPKkcA8ncMAnJwPavba4n4e/CPRPhxcX15aS3+q6xf7RdavrFybm7mVeilyBwOOAB0Gegrtq5sRUjNxUNVFWv3/AK29D0svw9SjGpOqknOTlZapXSVr6b2u/Nv1PE/hh/ycd8Xf+uem/wDok069+Injzxx4w8S6P4C0jw7FZaHOLK9vvEkkx+0S7clUSHkAZ6twf0r0HQfh3p3h7xt4j8UW090+oa6IFuY5XUxJ5SlV2AKCMg85J/CuX8T/ALPmi694mvte0/XfEnhPUtQ2m9fw7qRtVumUYDONrDI9sdSeprrVahKo5T/lildXV0knp8meTLB46nhlTpf8/JyaTSbjKUmrNp23Te3a/fy74O/a7f8AZ7+L9leLbxSWd7rEHkWYIt4iIAWWIHkJuLYz2rN+Bl4Z9X8BQ+Pka1sYtLgHhCPAawmm2jfKzZ/4+ecKrABRnbkkE+7+GfgxofhPwRr3hi0udRmtNbad7y6urgS3LvNGEd95XG7Azkg88nNSXnwd8Pal8MLXwJdrcXOkWtukEE7uouYyn3JVcKAHB7gY6gggkV0yxtKTqLpJ79UrWuv61R51LJcXCNCWl6UNm9JPmuovyts+kknZ2scf8Rra31f9oj4c6frEcc2kpZ3l1aQz8xveKBg7TwWVeR6Hmo/jVbwaf8W/hTqWnRxx+IbjVHtJHjO2SazMZ80Ngjcq5zz0J967rxR8KdG8beF9P0bXZbzUZLAo9tqjSiO9ilUYEqyIFAfvwMEjkVQ8C/BHRPA+uvrr6hrHiTXjF5Cap4gvTdzxRnqiHACj6DPJ55Nc0MRTjGMm3eKat0d7/wCep6NbAYmpOpBQXLUnGfNfWPLy6Wtq1y6NO2vlr494ZX4g33xv+J954WTwlJqUF7FbSv4k+0m4jt9n7pYvK4EZAyfU9e1em/A34d+KPAt54tuvEjaHGdavUvo7XQDKIIn2kSELIoI3YU9TzmtTx18EdD8ca4muLe6t4c19YvIbVfD94bS4kj/uOQCGHA6jPA54FdD4I8GxeB9GOnx6rquslpDK93rN2bm4diAOXIHHA4AxTr4qNSlaGl0k1bXS3X5E4HK6uHxXNVu1GU5J82nvN/Zte9nrra6ufNv/AAUS1TV4Ph/4O0m8d9N+Fes+IrOw8c6xayEXFrp7yKAhGV2wyN8skm7KjA2tuIrJ+CEC6t+3N4/g8ZwQaZrHhfQrW08AaPbtuso9CfKyXVscjfIzLGj/ACjZ9wFh0+tPFXhXSfHHhrU/D+vWEOqaNqdu9reWc4yk0TjDKfwPUcjqKyI/hT4Sh1zwxrKaFarqnhmyk07SLsA77S3dFRolOeVKoo5zjHHU15B9cfn98Kdf1Hxx44+OXwR8MXUlrq/i/wCKGsza7f2x+fS9BTylupc87JJifs8Zx1dyMbMjov2fNB0/wr+yV+2Houk2sdjpeneIvFdpa20QwsUSWCKij2AAFfW3wg/Zs8H/AAV8ZfEDxVoS3lxrvjbVH1XU7u/kR2VmZnEMW1F2xKzuQDlvm5Y4GK3hr9mHwt4V8D/FDwraX+sSaf8AEPUNS1LVZJpojLDJexCOYQERAKoUfKHDkHqW6UAfE9j/AMNQ/wDDAaeX/wAKj/4Vt/wgZxu/tT+2P7P+xn/tj5/l/wDAN3tXS/G/V7Lw/wDsSfsh6pqV1FZafZeIPCFzc3M7BY4o0tGZnYnoAAST7V9l2/wK0G3+AI+EK3epHw0NBPh37UZY/tn2cw+Tv3bNnmbec7MZ/h7VyfxA/Y98C/E74L+Bfhdr0+r3PhbwjNYS2qpcRrNdi0hMKR3DeXgq6Md+wIT2K0AfH/xm0i++JXiT4L/HTxHazW194m+KGh2XhmwuFKPp2gpJI0OU/hkuGzcP14aNeNuK+g9U/wCUoGi/9ksl/wDTka9p+K3wJ8PfF+HwVFqs99YReEdetPEOnx6Y8catPbZ8uOQMjZj55Vdp4GGFcP8AG79jnQ/jZ8TLDx63j3x94F8R2elDRkuPBesR6eXt/NeUqzeSznLPyN2PlXjjNAHJaL/yk38Sf9kxtf8A04PXz78Kdf1Hxx44+OXwR8MXUlrq/i/4oazNrt/bH59L0FPKW6lzzskmJ+zxnHV3IxsyPRdU/Ye8WfC39oD4XePPAnj34k+Npf7UjtPFd54o8UxTFdJQ7xG2RE8se8k+X8477e9fSfwg/Zs8H/BXxl8QPFWhLeXGu+NtUfVdTu7+RHZWZmcQxbUXbErO5AOW+bljgYAPln9lXx1oH7MX7Pv7S/iFNHaTw/4T+IOsLb6TZkLujRLaOKEE9BkquTnAycHpXmn7a+tftE+K/wBl2Lxp410D4YeH/CMN1puq6dBpMl7Nr2lu80Yh2SMPI3fOAxXA2kgV90eF/wBlvwR4c8G/EfwrPHfa7oXj7V73WdYtdUmUjzbpVEiRGNEKINgK8lged2cY8guv+CZ/gnUtFXw/qPxN+LOqeDo9iw+FLzxV5mlxJGwaONYfK4VCo2jPGB3GaALv/BTZjJ+w743Zjlm/s4k/9vsFL/wUQOP2A/G5PA+w6b/6WW1e2/HT4I6F+0F8KtV+H/iG61Cy0bUfJ82bS5EjuF8qVJF2s6OvVBnKnjP1o+M/wR0L45/B/Vfhxr11qFpoepRQQzT6dJGlyFikSRdrOjKCTGucqeCelAH59ftibv2hf2c/HXxYusy+DPC62WheCY/4LmT7Zbpf6mP7wdl8iJs42RuQBvyfa/22f+Ez/wCGiP2XP+Fe/wBhf8Jh9o1v7B/wk3nf2fu+xw7/ADfJ/eY2bsbe+O2a+hPiN+zP4O+I3wDHwflF7ofg9La1tIV0iREnhjt3R4wrSI46xrklSTk9zmqfx8/Zc8PftBTeFbzUfEXinwprHhhp20vWPCepixvIDMqLJiTY3VUC8DoW9aAPm7wOnxI8Kft/eDNT+OWn+GG8ReJ/DV7pHh2+8AyyrYKYD5863MdwvnO2z7rFtq8AA5yvPfs+f8ND/wDCxP2hP+FQ/wDCsv7B/wCFk6r9q/4Tb+0ftX2jK52fZvl8vbs6853dsV9PfCH9jnwj8J/HCeNLnxD4w+IXjCG2eztdc8c60+pXFpC5+dIflVUz0ztzgkZ5Oe2+EvwR0P4N3nja50W71C6k8W6/ceI74X8kbiO4m270i2ouIxtGA24/7RoA+E/hRqnjTRf2Jf2vb2VrRPGsXi3Xvt0miGQW6SmG3Fy1uX+cIAZCu75sAZ5r6e0v4b/DJv2E7fQjpmkHwA3g8XjkonknNr5puS2P9Zv/AHnmfe3c5zXpPwr+Avhv4SWfja002S81O18Xa7ea/qMOrNHKnnXKqssSBUUeVhAArbjyck143N/wTd+GEk5sF17x1D4Daf7S3w8j8STDw8X37z/o+N2C/wA2N/WgD5U8dap478XfspfsZadP/Yt3NqmsxRmPxg8zaVdTRqw09bwxsXZGTnb/ABHGRjivfr34C/tL/ET4zfCvxf45Pwd0638F6qLo3XhT+047+S1dSk1uDNGylGQn5cqMgc19PfE34I+Cvi98N5vAnifQba98MNHHHFZxr5X2byxiNoSuDGyDgFcYHHQkVwHwm/ZHsvhP4wtvEC/FL4o+LvsiultpXirxQ97YQBkKfLDsUHCtgbicYFAHvNFFFABRRRQAUUUUAFFFFABRRRQAUUUUAFFFFABRRRQAUUUUAFFFFABRRRQAVx3xY+INr8M/A+o65ckb4YyIYyfvyH7o/Ouxr43/AGldevPjL8WNJ+HOhyF7e2lAuXTlQ/8AET/uivXyvCLGYhRnpCOsn5I8TOMdLA4Vyp6zl7sV3b2J/wBkPwHeeNvFWp/EvxAGnlkkYWpkHVyfmYfTpX19WR4N8K2Xgnwzp+i2EYjtrSJY198Dkn3Na9RmWMeOxMqq0jsl2S2LynALLsLGi9ZbyfeT3Pyq+Lv/ACVPxb/2Fbn/ANGNXI113xd/5Kn4t/7Ctz/6MauRr9Oo/wAKPoj+U8b/AL1V/wAT/MKKKK2OMK7T4Q/De7+KnjzTtBtgyxyN5lzKB/qoV+839PqRXGKpZgAMk8ACv0P/AGUfgr/wq/wV/aeow7fEOsKss+4cwRdUi9jzlvcgfwivJzLGLB0HJfE9F/XkfWcNZNLOcdGnJfu46yfl29Xt976HrFrb6P8ADvwikYaLTdF0m15dvlWONF5J/KsPw78b/A3idV+weJLJ3b+B5NjfrW1428E6Z8QvDtxomsJJLp1wVMkcchTdtOQCR1GQDj2FeBeIf2D/AAnfO0mlarqGnN/CjFZFH6A/rXwuEp4GtF/W6koyb3Suvn1P6Gxs8xw8orA0oygls3Z/Lpax9K2uoWt6ge3uIp1PQxuG/lVbxDoNn4n0W80u/hWe0uozHIjDqDXyPJ+yR8SPCDiXwx44kfb92NpHjH5ZIqSHUP2j/AS4lhTXYEPJZFkJH/AcGu5ZVRk1LC4qLfneL/E895zXgnHGYOaXW1pL8DlbZ9U/Zv8AiNqfhDURJceFdc+SHPKgsfkce4OAa+1fGH/Ipa3/ANeM/wD6Laviz4kfF7XviNa6dpfi/wACPY6jbXcT21/CroY23DOQQcg/XtX2n4w/5FLW/wDrxn/9FtXTnMZ/uKlaKU3e9mmna2unc48jlT5cVSoSbpq3KmmnG/NeOvZ7H5LS/wCsf6mmU+X/AFj/AFNMr7k/mp7hRRRQI/ST4lf8mvat/wBi+P8A0WK/Nuv0k+JX/Jr2rf8AYvj/ANFivzbr5jIv4dX/ABH6dx3/ALxhv+va/MK6TwLoVt4g1O4t7oMUWAuNpxg7lH9a5ur+j63d6DctPZuI5GXYSyhuMg9/oK+nu1rHc/O8LUhSrRnUV0tz2Dw/8B7zVrS4u9F1qWxmik2qpJAPGexruNGb4+/DWwjmsd2uaWpJCgCXge3UV41onx08V+H4JIrO4tlWRtx3W6k5xitwftYfE6GxW0tfECWUAzxDZQZ592QmuDEPF1nyyjCcf7y/yR97h84ymhHmg6sJf3Lfq7HtWh/tt6tocy23jHwpNbuOHkhBQ/kRXlf7TH7RS/Gi407T9LgltNBsT522bG+aYjG4gdlBIH1PrXk3ijxtr3ja8+1a7q93qs/ZrmUsF+g6D8BWJUU8vwtOoq0KajJdm2vxPKzLijHY2hLB+0bpvulzNedgoopyq0jBVBZj0Ar0j40774TWZNxf3ZHyqqxA/U5P8hX0r8J8/wBnXx7eaP5V8zeEfGln4d09bK4tZY23Fnk/vMfb6YH4V7/8KfiF4abRzB/akMd1LKXMcjbT2A6/SuHMKNVUn7rP1bh2VKioU3JXSd/Vn1h4NmM/h20J5Kgr+Rrbrmvh/dQ3Hhm2aKVJVYsQVYHvXS1+V1lapJeZ+50HelF+SCvHP2pvhqnxC+F968UW/UdNBuoGA5wB8y/iP5V7HTJY0mjeORQ6OCrKehB6irw2Inha0a0N4u5ni8NDGUJ4eptJWPBv2O/iI3i74bDSbyTdqOjv5DBj8xj/AIT/ADFe+V8UeH5H/Z4/agudPkJj0PWW+QnhdrnI/I5/OvtZWDqGU5BGQa9bOqEaeIVel8FRcy+e6+88XIMTOphXh638Sk+V/LZ/NC0UUV4B9KFFFFABRRRQAVX1D/jwuf8Ark38jViq+of8eFz/ANcm/kaALFeQaD/r2/3j/OvX68g0H/Xt/vH+dAHoOmfdFbUdYumfdFbUdAElfBn7VnhV/Dvxcv7oRlbbVES8jbHBJG1x9dyk/wDAhX3nXk37RvwmPxO8F77KMNrem7prX1kGPnj/ABAGPcCvr+FsyhlmYxnVdoTXK/K+z+/8D43izK55plso0lecHzJd7br7m/mfAVFSTwyW0zxSo0ckbFWVhggjggio6/pHc/mc+of2fda+KVn8PUi8L6FpF/pAuZCk1/IVfdxuAxIvGfasX9pbXPiPeaDpMHi/S9O0vT2nZo/7OkLCSQL/ABZdugJx9TXr37Juq2Vv8ILaOW8gjkW7myjyKCOR2Jrlf21NStLrwr4dSC6hmcXch2xyBjjZ14r8bw+KUuJXS+rw+OXvWd9nre9r/I/Z8ThHHhdVvrE/gj7t1y7rS1r2+Z8iUUVd0bR7vX9UttOsIGuby5kEcUSDJZj2r9ilJRTlJ2SPxmMXJqMVds+gP2LPCr33jLVdeeM/Z7C18hGI48yQjp9FVv8AvoV9k1w/wc+G8Pwu8D2ekLte8b99dzL/ABzMBn8BwB7Cu4r+ZeIcxjmmY1K8PhWi9F/nv8z+o+G8tllWW06FT43rL1fT5aL5BRRRXzZ9MFFFFABRRRQAjMEUsxCqBkk8AV43c/tkfBK38Xad4Xj+Jnh+/wBe1C8j0+2stNuftjPcSOESMmEMFJYgfMRjvivKv+CiXizxGfDfw5+HPhnTm1i58eeI49PvdMTUf7PN9ZRIZJrYz9Y0k+UMy87dw/iweZ034lfFP9kPU/CUXxG+Gvwv0n4Z61qsOjJe/DVLi3bRJJiVje5WZQrpk4LKF7nOSFIB9wUV4hf/ABw1uz/bGsfhR9m04eGpvBcniSS7aN/ta3C3Zh2h9+zy9ozjZnP8WOK8l0b9pT4+fHz+3fFXwQ8HeCH+HOk3s9ja3Hi+7uhf6+0LYke1EOEiUkFV83uQSeqgA+yaK8w/Z9+POlftBfCWx8bafZ3GkMzS21/pd5zNYXULFZoXwOdpHBwMqVOBnA+Ibr9uH9p6H9mt/joulfCRvBX2z7Itn9m1T+0f+Pv7MDs87y/v8/6zp2zxQB+ltFeKftA/F7xh8E7XQPGlvodv4h+HFsSPFcNlbSPqmnwsvy3sOJNrxRn/AFibCwX5gcA48k/4eAWGkfED4vwagNN1rwr4dg0X/hEo9BSSS/1+5v7cyRwR/OwlZ2xt2INq5JzgmgD7GorwjxJ8dfEnwL/ZvPj34s6XYzeLTsVfDvheN8PczyBLayRndy8mWVXkHHDFVIAz5nqn7Q/7QfwWu/Dvib4xeDfAsPw71rU7fTZ08L31y+p6G1w4WJ7ky/upgrEK3ld8kcUAfYdFfF37U3x1/aW+BnizSJNGtPhTd+EvE3iW28O6F9ui1N7+N58+W91tdIwAVbJjz2wprofHfxu+OnwP8D+CLn4g2nw8u/EXiLx9pvhwjw1HfPaJp9wrb3/fOricMjYPKYx8pNAH1hRXyh+0j+2Xqvwt+Ofw8+HXhDRrLWDqWv6ZpvibVL1XeLTY72QrDAmx1xcOiySjdkKqqSrbwRp/HD45/Fq2/aG0z4Q/CbSvBbavceGj4kl1PxnLdi3WMXLQNGqWw3buFIJOOT6cgH05RXzp8Ff2hvGt18Xr34QfF/w1pOgePI9LGsadqfhy4lm0rWLYNskaESgSRsjdUYkkAngAbuZuf2gvjZ8aPGHiu2+BPhbwaPCfhXUpNIuvEPjm6ulXVbuLAmitI7cZUI3y+Y5KnIx3AAPrGivnLwD+1de+MvgH8SvFN94YPh3x/wDD6C/h1zw1dymSKG9toGlULKv34pAFIYdieTgMfFbr9q/9pTwT8EdM+OHinQPhRqPw4urW11FtJ0m71C21j7PcFdiq026EyAOMgZzg4oA+96K8w+KerfFTVPBmi3nwhsvCn9sXpSaf/hOHuo4IIWj3D5bcFy+SBjgDmvPP2ff2gPiDrXxi8UfCH4v6H4e0rxzpOmQ63Z33hWeZ7DUbJ5DGzos2ZEKPtX5jySeBgZAPpKivEv2avjdrvxk1X4tW2tWmn2sfhLxpfeHLE2EciGS3hCbHl3O2ZDuOSu0f7Irj/AP7T3inxV8If2hfFV3YaPHqHw81vXdN0qOGGURTR2VuJITODKSzFj8xQoCOgXrQB9O0V8k/Ej9tLV/AP7IPgv4hQ6LY6z8R/FehpqFjodurrbB1tvtFzcMm/eLeFAWb588ou4Fga6LxB+1hqPhn9nb4VeKl8OJ4k+IvxDtdOg0jw7p7GCCe+uYFlclmLGOCMFmLEnAABPO4AH0pRXyp4a+PPxs+GXxW8FeFPjl4e8EnSvG1zJp+k634GuLrZaXioXWC5jufmbeAQGTgEd67XVv2qINN1T4uaBH4S1K58X+ArUanDoKyKJtbsGjDLc2xxgru3oQNxBUDqwWgD2DxP4t0PwTo8ureItZ0/QNLh/1l9ql1HbQJ9XchR0PU1U8F/ETwr8SNOk1Dwl4m0fxTYRv5b3Wi38V5Er/3S0bMAfauSt9P+GX7V3w28K+I77RdJ8b+FrkJq2nR6tapcRJIUZCWjcFd6hnRlYHBBHUV84/s1+B/Dms/tk+LviB8HNEs/Dnwhs/D/wDwj97daTbi207XdVW43M9pEoCMkKrsMqAKWB27gxYgH25RRRQAUUUUAFFFFABRRRQAUUUUAFFFFABRRRQAUUUUAFFFFABRRRQAUUUUAFFFFABRRSMwVSTwBzQB538d/ihB8Kfh/f6oWU30iGK0jJ5aQjj8BXj/AOxd8O7j7DqPjvWVaXUdTdhDJLy23PzN+JrhvihqF1+0l8frTwpp0jHQ9Nk8uSRfugKfnf8AnX2jouj2nh/SbTTbGJYLS1jWKKNegUDAr6vEWyzL1hl/Eq6y8o9F8z4zC3zfM5Yp/wAKjeMfOXV/Iu0yn0yvlD7M/Kr4u/8AJU/Fv/YVuf8A0Y1cjXXfF3/kqfi3/sK3P/oxq5Gv2Kj/AAo+iP47xv8AvVX/ABP8wooq3pGk3evapaabYQNc3t3KsEMKDl3Y4AH4mtW0ldnLGLk1GKu2e5fsh/CH/hYHjoa1qEG/RdGZZTuHyyz9UX8PvH6Cv0GA7VxXwe+Gtr8KfAOm6DBtknjTzLqdR/rZm5dvpngewFduK/LcyxjxmIc18K0X9eZ/UnDeTrJsBGlJfvJay9e3y2Foooryj6oKKKKAOa8f61p/hfwve6nfRwskYCqJFBy7EBR+Zq34w/5FLW/+vGf/ANFtXzj+1x44l1LxZ4R8CaexaWe9hnuFU9cuAoP05NfR3jD/AJFLW/8Arxn/APRbV61TCuhRoVZbzbfy0S/U8OGMWIrYmlDamkvm02/u0PyWl/1j/U0yny/6x/qaZX6kfyY9wooooEfpJ8Sv+TXtW/7F8f8AosV+bdfqfaeF7Txp8I7TQr5pFs7/AEuOCVojhgpjGcH1r5b+K37F9j4P0tNR0jxFcPG84iEF5CrEZDHO5SP7vpXxeT4yjRc6NR2bloftnF2SY3MFRxWGjzRjBJ6pP8T5UorvdX+Des6WygT2s6t02uwP5Ef1rHk+Heup0tFf/dlX+pr7JSjJXTPyOeX4um7SpP7jmqK6D/hAte/6B7f9/E/xqSP4e69J1swn+9Kn9DTujP6niX/y7l9zObors7X4W6pKR501vAv+8WP5Y/rW9p/wrsYCGu7iS5I/hUbFP9f1pcyOunlWLqfYt6nmtnZXF/MsVvC80jdFQZNeoeC/Aw0UC7vQr3pHyp1Ef+Jrp9P0u00uLy7WBIV/2Ryfxrf0LwzfeIJgttERGD80zcIv4/0rKdRRV27I+py/Jo0ZqUven07GXY+D7bxVqEVm1nHKZD8zbfur3Oa6TXP2YPDepAGwmudOm9Y23An6GvSvDfhe18N22yIeZOw/eTMOW9vYV6H4H8NtqV4t5OuLWFsrn+Nh0H0FfP4jNatF89KTSX4n6Hhcmo1lyVoKUn+B83yfs0/GD4dqlx4U8SNdxquRBHM0bLnttOQas2P7Q3xk+Gcgg8VeGn1OCPCmSaAq3/fScfnX2nUc9vFdRlJoklQ9VdQR+teN/bnttMZQjU87Wf3o93/V36u74HETp+V7x+5nzr4W/bg8Haoyw61ZXmhT9CXHmID9eMV7D4d+LHhDxZGj6Xr9lc7hkL5oVvyNZ/ij4F+B/F6MNQ8PWZc5/eRRhGz65FeM+Jv2FdDmkafw5rd5o83VVZty5+vWo5cnxOzlSf8A4Ev8y+bPcLuoVl/4C/8AIvftoeAf+Eh8GWXijTlD32kyBjJHyfLPf8CK9H/Z0+IifEj4W6XfNIGvrZfst0ueQ68ZP1GDXyx8QPhz8V/g34dvTN4lTUNBdDE6ST53Ke2xs1P+wn4r1Kz8ealoyo8mn3tuZXwPlR1PB/8AHiK9utl6qZQ+Sopqm7xa7dU/zPnsPmcqWeR56Uqbqq0k+62atv2Pu6iiivz8/TgooooAKKKKACq+of8AHhc/9cm/kasVX1D/AI8Ln/rk38jQBYryDQf9e3+8f516/XkGg/69v94/zoA9B0z7orajrF0z7orajoAkooooA8G+Of7Mtn8QJZtb0Bo9P15hmWJuIbk+p/ut79+/rXx74p8F634L1BrLWtNuNPnBwBMmFb3VujD6Gv07qnqej2OtWrW2oWVvfW7dYriJZFP4EV9/k3GGKy2CoV17SC21s16Pt5P7z88zrg3CZnN4jDy9nUe+l0/VdH5r7j8uUmkiGFdlHsaR5HlxuZm+tfoVqH7OPw41SUyTeFrZWP8Az7zSwj8kcCptK/Z7+HeiyCS28K2bMvI+0s84/KRmFfaf6+Zfy3VKd/8At387/ofELw/zHms6sLf9vfly/qfCngf4aeI/iJfLbaJps10M4e4I2wx+7OeB/P2r7S+CP7PmmfCmEX9yy6j4hkTa91j5IQeqxj+bdT7V6rZ2Vvp9ukFrBHbQoMLHCgVQPYCp6+EzrizF5rF0IL2dN9Fu/V/p+Z99knCOEymar1H7Sotm1ZL0XfzfysFFFFfDn3gUUUUAFFFFABRRRQB8rft3+Hdf02H4W/FXw9od94lk+HXiRNU1HS9Nj8y5l0+RPLuGjT+JlG08dBknABI8m+P37Q3hX9u/QfD3wk+DA1PxXeahrNje65q39mXFraaDZwyiR3neZEy524VVyGwwBztB/QKigD4R+PfwH8EftBf8FENA8L+PdGOuaLF8NXu47f7XNblZl1B1V90LoxwHbgnHPSsn9nP9orwt+w38N5/gr8VbfV9G8W6BqN4uiQWukXFyviO3lneWCS0eJGVixfZh2GDgE5BA/QSigD87LD4m3f7Ff7D/AIr17x1BJ4d+IPxE1TV9X0fw+YGd7e5u8eXE5VdqGNCsjByuOVxuG2vBvil+0h8ErP8A4JsaR8GfC3jiPWfGNtDp8k9nFpV9CjXH2xLi62ySQImFYyYJIyAOpNfqP8UPgZoPxa8U+ANf1e71G2vPBerf2xp6WMkaRyzbdu2YMjFkx2Uqfeu61fTYta0m90+dnWG7geB2jIDBWUqSMg84PpQB8ifF79oh/wBoDTvAvwr+CGuPLqPj+xN/qPiWGCSJtF0FHMVxchZFVllkZWij3Ac55UlWr528F/sY6FfftF/Hrwz8NpG8HeKPAMWgX3g3V0kLNa3YtGZhMTnekzcSbgQd2cHG0/o18GfhPpHwN+GHh/wJoNxe3ekaLAbe3m1F0e4ZS7Pl2REUnLHoortaAPgf40axrH7dX7EuoR2Hh0yfEXwlrMB8SeCN5jl+2Wjlbq1XB3AOhdkwcnhQS1ef/DHwX+wF468VeH9A0zwVq+n+O7yeGP8A4Ry9/wCEgW6sbgsvyTN5hiXYxG5t5X3r9OKKAPkT/goioXT/AIDAdB8UNFH6yVR/4KhaxqHh34U/DHVdJ0x9a1Wx+Imk3NppsZIa7mRJ2SIYBOWYBeh619k0UAfn/wDHD4T3Xwn8Bfs9xa1dLqfjLW/i/o+teJNTAx9p1CdnMmPREAWJAOAka+9a/wAd/jV4Z+A//BRfQPEvjCS+tNAPw1ktri+s7GW7W0zqEjCSVYlZxH8m3cFOCy565H3TXlF18CftP7UFl8Yf7c2/ZvCz+Gv7F+yZ3brkz+f52/j+7s2e+7tQB4D8NPH1p+13+2R4d+JPgiw1KX4aeA9CvLFPE95bS2kOqX10QpigSRVZ1RASxIBBHIGULYfwZ+PPhn9hdfGfwz+L0ereGkXxHfan4d1waZc3lprlrcyeaixSQo/75SdrK2MEjnOcfeNFAHwj8OvCXiHxF8D/ANqz4ran4d1Hw7/wsmyv7nR9Ev49t4LKGwlihkkiAyjyZJ25PGMcEE/I2k6P+yPd/s76ZaeGLHxBP+0hFo8Bgg8Oxa01+mtqq8qrDyBiYc7egzs5xX7T0UAfnT+1Je6hDqnwHg/aLm8RQfCSTw1nxf8A2KJxaNrgiUFb02g37Cx+UL3zt43VmfsT6b8IP+G7NZv/AIC2tx/wrj/hAGie6aPUPK+3fbojIoa8G/O0JwPl4OOc1+lNFAH50/s+fsc/CD9or4iftCa78QvCP/CQarZ/EnVbKC4/tO8ttkIKuF2wzIp+Z2OSM89am/Zy8L6Z4J/ZB/a/8PaLbfYtH0rxB4qsrO38xpPKhjsERF3MSxwoAySSe5r9EKKAPzZ+CvgDWtY/YS8afFDxjatbai3w0m8OeGrCTOLHSYLRg0oyB891KplJx9xYgCR1sfHD4Mv8Rf2Nf2YPFFz4SvPHvhvwhpul3fiDw3pryLd3WnS2USzPD5bK5dNqnarA8k5ABr9HqKAPz2/Zz8F/sL+L/i74fj+FehXlx460+cX1srf28n2GWIGTMpuGEQIKEYYkEjGDXoXjrwT411v9pDxp8b5PBuoyp8NtEl0XwfodniO58SXUkTPLM7L8z24M2xUyRkMQAwZT9j0UAfLnwT+BVp+zD+x/4p0zxdeahdXN9YahrfiQaGgYwSzQEzxWMKrsQIo2qAuCwzgA4Ho37I+peENU/Zt+H03gK01Sy8IrpaQ6fFrdusN6UQlC8yoNhdmVmLJ8rFtw4Ir12igAooooAKKKKACiiigAooooAKKKKACiiigAooooAKKKKACiiigAooooAKKKKACiiigAryD9pv4sL8MPh7c/Z5ANX1AG3tVzyMjBb8K9aurmOzt5Z5mCRRqWZj0AFfnt8Rvilo/xc+PFvca3f/Y/CmnzbEJBIMaHnA9WP86+hyTA/W8R7SavCGr8+y+Z8txBmP1HDezpytUqe6vLu/kfRf7IPwn/AOEN8GnxBqEWdZ1geazyD5ljPIH49a+g68KP7YHwy023jht9QkaONQiLHCcAAYAFZV1+3J4Ctz+7hv5/92KqxWCzLHV5V5UZXfl9yJweYZTl2Ghh4V42iu+76v5n0VTK+Y7r9vTwogPkaNqEp/2sLWZJ+3hby/8AHl4NvLj0/e//AFqzWQ5i/wDl0/vX+ZtLiTKo/wDL9P0Tf6Hfa/8AsdfD/wASa5f6reHVftV7O9xL5d2Au5iScDbwMms//hh/4b+usf8AgYv/AMRXESftqeJrgE2Xw+mYdt29v5Uxf2rfinqH/Hj8PIcHp5kE5/8AZq9NYHOYqznZecl/mfNSq8MVJOXsFJvtB/5Hdf8ADD/w39dY/wDAxf8A4iul+Hv7Lvgf4a+JoNe0uG9m1CBWWJrycSLGWGCwG0c4yM+5rycfHz473X+o8AWS56brab+r1lal+1F8VfBPiHSV8Z6Fp+kaTcyqJGS0ffsyN20mQjOKHgM0rJ0/bJ36c6d/kioVuH8NONaOEcbNe97Nqz6O7PspadVDQ9ZtPEGk2uo2Ey3FpcxiSORTkEEVfr45pxdnufo0ZKSUlswooopFBVbUr6LS9PubyZgkMEbSOx7ADJqzXh37XPxCXwb8LrjToJMajrLfZYlB5Cfxn+Q/GuvCYeWKrwoR3kzixuKjg8NUxE9oq/8Al+J5L8A9Lm+M3x+1zxzfq0thpsh+zbuRv5C4+gH619gahZR6lYXNnNu8m4iaJ9pwdrAg4/A15h+zH8Px4B+FenRSR7Ly8H2qfjnLDgH8MV6ztr0M3xKr4tqn8MPdj6I8vI8G8Pgk6vx1Lyl6y/4Gh8+t+xD8N2YknWMnn/j8H/xFJ/ww/wDDf11j/wADF/8AiK+g9tG2uX+0cZ/z9f3i/wBXco/6BofcfPn/AAw/8N/XWP8AwMX/AOIo/wCGH/hv66x/4GL/APEV9B7a8p+L/wC0V4Z+E1u8U0w1DVyPksYGBbPbd6V0UMVmOJmqdGcm2cuIybIsJTdWvQhGK7o9L0vT4tJ021soN3kW8SxJuOTtUYGT+FZOsWWh+OtPaxnuo7mKOXcRBMAyuMj+pr43vv2yvihca1aW1touk2KXzD7LDNayMxUnAOd4z+VdDqX7Ifjpbhtc0bxYtvqN4xupoYy8ISRvmYAg9MmvS/sZ4WSljKypt/D19b22Ob+3Y4uLhgMO6sY6SXw2XS19z0X4kfBexs5rX7HezIGDHbIA2PxrgJvhReL/AKu9hf6qRWdI37QPgBRHe2n/AAk1mpwBcxrc8ezEbh+dR2/7UH9lyCLxb4DuNNfOGms3dOf91817dGjjYwSpTjVX91p/g7M8CvXy+VRuvTlRfaSa/FXRaf4X6uv3Xt2/4GR/So/+FZaz6W//AH8P+Fdh4f8Ajx8L/EGxTrN5pUrHGy8jBx+IFekaLY+GvEyhtK8V2l2G6Km0n8t1YVcZicP/ABoOPrFnTRwGExX8CopekkeGx/C3VW+/Lbp9GJ/pWha/Cd8j7RfqB6Rpz+tfQC/DHdz/AGkMe0Of/Zqnj+GVuuPMvpGH+ygX+prglnF/tfgelHIrbw/E8X074d6PYkM8TXTjvMcj8q6mxsGk2W9pb5xwscKdPwFeoWvgHSLfBeOS4P8A01c/0xW7a2NvYx7LeCOFfSNQK82tmXP3fqerRyn2fZehwmhfD2aZll1E+VH18lT8x+p7V31vbx2sKRRII40GFVRwKkoryKtadZ3ke5RoQoq0UFFFeX/Fb9obwp8Kbd0vbtbzUsfJZW7AuT7+lFGhVxM1Toxcm+wsRiaOFpurXkoxXVnpdzdRWcDzTyLDEg3M7nAAr5x+LH7Y2l+HriTSPCNv/burk7BKozErdOMferzO+1T4rftVXvkWcMmgeFC3OMpGV9WPVz7dK+gPg/8Asz+FvhVDHc+Quqa1j5r65UMVP+wP4a+kWDweWLmxz56n8i6f4mfKSx2Pzd8mXR9nS/5+SWr/AMK/U8S8N/AHx58etSj1/wCImqXFlp7HdHZ52tt9FToo/DNfUPgD4Y+HPhnpgstA02KzBGJJsZkk92Y8murory8ZmdfGLkfuwW0Vokezgcow2BftEuao95S1k/n0CiiivIPbCiiigAooooAKr6h/x4XP/XJv5GrFV9Q/48Ln/rk38jQBYryDQf8AXt/vH+dev15BoP8Ar2/3j/OgD0HTPuitqOsXTPuitqOgCSiiigAooooAKKKKACiiigAooooAKKKKACiiigAooooAKKKKACiiigAooooAKKKKACiiigAooooAKKKKACiiigAooooAKKKKACiiigAooooAKKKKACiiigAooooAKKKKACiiigAooooAKKKKACiiigAooooAKKKKACiiigAooooAKKKKACiiigDmPidGZfh74hVTgmylGR/umvjn9kn4K+Evilp+vT+ILBrue1uAkZ8xlGCAegNfafjSLz/COsR4zutZB/46a+YP2CZcQ+LYfSdW/pX1mXVqlHK8TKlJppx1R8VmtClXzjCQrRUotT0eq2PX7b9lf4ZW2P8AimLaT/rplv51sWf7P/w9sMeT4U05Mf8ATEV6FRXgyx2Kl8VWX3s+kjl2Ch8NGK/7dRy9r8MPCdljyfD+np9IF/wrSh8KaNbf6rS7RP8AdhUf0rWornlWqS3k38zrjQpR+GCXyK0enWsYwltEv0QVMsMa/dRR9BT6KyuzWyWwVwvxi+Fen/FrwbdaRdoq3O0va3HeKQdD9Ox+td1RWlKrOhNVKbs1sZVqNPEU5UqqvGWjR8h/stfEm9+Hvie9+GPip2tpYZWFmZjjDZ+6D6HqK+vK+a/2tvgvN4g05PGugI0euaWBJL5PDOi87uO4rqf2Y/jdH8VvCv2O+kC6/pyhLhD1kXoHH9a+jzGjHHUVmdBb6TXZ9/RnyuV155fiHlOJe2tN949vVHtdFFFfLn2AhIUEngV8S+Ob2T49ftTabocBM+j6TJh9vKhUOXP4nC19PfHDxynw9+Gms6ru2ziIxQ88l24FePfsT/D97TQNT8ZX6br7VZSsTuOdgOSfxJ/SvqMrtg8LWx8t/hj6vd/JHx+cXx2MoZbHa/PP/Ctl82fTcMKW8KRRjaiKFUegFPoor5c+wCs/XNe0/wAN6fLfaneQ2VpGMtLM4UD868p+NX7TPh34UwSWcE0eqa9jC2cLA+Wexcjp9OteD6D8N/iR+1BqUeseKbufSfDZbdFE4KqVz/Anf617+FymVSn9YxUvZ0u73foup81jM6jTq/VcHD2tbstl/ifQ2fiV+1F4i+I2sN4X+GVncOJG8tr6JCXf3X+6Peuk+Ev7J9p4dV/E/wAQJxq2qgGcwStujixzliepr3H4d/Crw78MNLWz0SwjgbGJLgjMkh9Sa4f9rDx8fA/wru44ZNl5qJ+yxY68jn9K74Y72s44DLI8kZOzf2n6s8yeXexhLMs3n7SUVdR+zHyS6+p4L8KbNvjf+01ea68W7RtJcvEoHyIifLEo/KvuKvCf2P8A4c/8IX8L4NQuY9uo6wftUjEc7D9wflg/jXu1cGd4iNbFezp/BTXKvlv+J6XD+FnQwftavx1Xzv57fgFZuqeHNL1qIx32n290h6iWMNWlRXhRk4u6dj6SUVJWkrnkPiX9lP4ceJt7voMdlM3/AC0s2MZz68V5Tr37CiWshm8MeJ7iyZeVjuM8H6ivrSivXoZxj8PpCq7dnqvxPDxGRZbitZ0Un3Wj/Cx8Ut8Pf2gvheP+JTqlxqtqnO2KXzlx/unNTWP7XHxJ8GzJD4t8ItMg4aTyGic/0r7QqveWFtqEZjuYI50IwVkUMP1ru/tmlW/3vDRl5r3X+B5v9g1sP/uWLnDyfvL8T598K/tveB9Z2R6nHdaPMfveYm5R+Ir1rw38XvB3ixEbS/ENjcF+iecA35GsjxJ+zz4A8UbjeeHLNJG/5aQJ5Z/SvKvEf7C/hm6ZpdE1S70qX+FWO8A0uXJ8Rs50n/4Ev8yubPsNvGFVeV4v/I+mY5kmXdG6yL6qcisXxb420TwNpkl/reowWFugzmVwC3sB3NfJmp/AH4vfDG1mvfD3i2W7tLaNpDGtwwOAM/dbjpXLfBf4aap+05r1/qfi/wAQzzw6a6rLbliXOc8DsBxW0Mnw3LLESxKdKO9k7+lvM56mfYvnjhY4VxrS25muXzd+tjq/HH7THjH4u6s/h34a6dcw2sh2NdxofMYeuf4RXY/CP9jy0064TXPHU51rV2PmfZmbdGjdfm/vGve/BfgHQvh/paWGh6fFZQqMEovzP7k966Kuevm6p03h8vh7OHf7T9WdeHyN1aixOZz9rPovsx9F/mQWdjb6dbJb2sKQQIMLHGoAA+lT0UV85e+rPqkrKyCiiikMKKKKACiiigAooooAKr6h/wAeFz/1yb+RqxVfUP8Ajwuf+uTfyNAFivINB/17f7x/nXr9eQaD/r2/3j/OgD0HTPuitqOsXTPuitqOgCSiiigAooooAKKK5Xxx8VvBPwzW2bxh4x0DwotySIDrmpwWYlx12+ay7vwoA6qisS78b+HdP8Kv4nutf0u28NJD9obWZryNbNYv75mLbAvvnFcL/wANYfBA8D4yfD8n/saLH/47QB6rRXO+L/iN4T+Hukw6p4p8UaL4a0yZgkV7rGoQ2kLsRkBXkYAkj0Nami65p3iTS7fU9I1C11TTrld8F5ZTLNDKvqrqSGHuDQBeopGYKpJOAOSTVPR9a0/xBYJfaXf2upWUhIS5s5lljYg4IDKSDggj8Kdna5PMr8t9S7RVBte0xdZXSDqNoNWaLz1sDOvnmPON4jzu254zjFRa/wCKtF8KW8c+t6xYaPBI2xJNQuUgVm64BcjJp8sm0ktyHVpxi5OSst9djUorMuvE+j2OijWLnVrG30gqrDUJblFt8MQFPmE7cEkAc96l1TXNO0TTzfajf2thZAqDc3Uyxx5YgKNzEDkkAeuaOWXYftIWb5lor/Lv6F6isfXvGGg+FVibW9b03R1l/wBW1/dxwB/pvIzV3S9WsdbsYr3Try3v7OUZjuLWVZI3HqGUkGjllbmtoCqwc3TUlzLp1LdFUtJ1zTte09b/AEy/tdRsWLBbm0mWWM7SQ2GUkcEEH6VU/wCEw0H+wDrv9t6b/Yg66l9rj+zfe2f6zO373y9evFHLK9rC9rTtzcyta+/Tv6GxRVDVte0zQdNbUNT1G006wXbuurudYohuIC5diBySAOe9Qa54u0LwvGkms61p+kxvyr311HCG+hYjNCjKWyCVWnC/NJK3ma1FU9J1nT9esY73TL621Gzk+5cWkyyxt9GUkGm6Zrmna0boafqFrfm1ma3uBazLJ5Mo6o+0naw7g80cr102KVSDtZ77eZeoqhea9pmm6hZWF3qNpa316WFrbTTqks5UZYIpOWwOuM4q7JIkMbSSMqIo3MzHAAHcmlZjUou6T2HUVz1j8Q/CuqaoNMsvE2j3epE4FnBfxPN/3wGz+lb0kqQxvJI6xxoCzMxwAB1JNOUZRdpKxEKtOom4STS7MfRWNoHjLw/4qaZdE1zTdYaH/WjT7uOcp/vbCcfjUevePPDPha4S31rxFpOkTuNyxX99FAzD1AZgcVXs583LZ3J9vS5Pac65e91b7zdoqK2uoby3jnt5UngkUMkkbBlYHoQR1Fc1ffFjwRpl5PaXnjHw/aXcDmOWCfVIEeNgcFWUvkEHsaUYSk7RVx1K1KklKpJJPu7HVUVly+KdFhsLG+k1ewjsr90jtLlrlBHcM/KLG2cOW7AZz2qbU9c03RWtF1DULWwa7mW3txdTLGZpW+7Gm4jcx7KOTS5ZbWK9pC1+Zf8AD7F6isPXvHXhvwtKsWteINK0iRvupf3sUBP0DMK1bW/tr2zS7t7iKe1dd6zxOGRl9Qw4I96HGSSbWgo1acpOCkm1ur7E9Fc9pfxD8K65qX9nad4m0fUNQ5/0W1v4pJeOvyKxP6VqXetafp99ZWV1f2tte3pYWtvNMqSTlRlgik5bA5OOlNwlF2aFGtSnHmjJNbb9S7RVK41rT7TUrXTp762h1C7DNb2kkyrLMFGWKITlgAecDii31rT7zUrvToL+1n1CzCm5tY5laWEMMqXQHK5HIyOaXK97F+0he19dvnvb7tS7RVGz13TdQ1C9sLXULW5vrEqLq2hmV5bfcMr5ig5XI5GcZo0vXNN1zThf6bqFrqFg27F1azLLEdpIb5lJHBBB9MUcrW6EqkJaJrr+G/3dS9RVLR9a0/xBp8V/pd9balYy58u6s5llifBIOGUkHBBH1FZetfETwr4bujbat4m0fS7kdYb2/ihcd+jMDTUJSfKlqTKtShBVJSSi+t9DoaKqaVrFhrtjHe6be2+oWcnKXFrKssb/AEZSQax1+JPhFtVXTB4p0U6kz+WtmNQh84t/dCbs59sUKEm2ktglWpRScpJJ7a7+h0dFZuveJdI8LWa3etarZaRaM4jWe/uEgQsQSFDMQM4B49jUOseMtA8Pw2k2qa5pumw3nFtJeXccSzcA/IWI3cEdPWhQk7WW45VqcL80krb67GxRWTqvi3Q9BvrOy1LWdP068vDttre6uo4pJzkDCKxBY5IHHqKLnxZodnrkGi3Gs6fBrNwu6HT5LqNbiQHPKxk7iPlPQdj6UcknrYTrU02nJdt+r2RrUVlXXirRLHW7fRrnWLC31e5XdBp8t0i3Eo55WMncw+U9B2PpTdJ8XaFr1/d2Oma1p2o3tmStzbWl1HLJCQSCHVSSvII57ijkla9g9tT5uXmV9t+vY16KytL8VaJrl9eWOm6xYahe2Tbbq3tbpJZIDkjDqpJU5BHPoa1alxcXZouM41FzQd0FFFFIsKKKKACiiigAooooAKKKKACiiigAooooAoa9H5miX6Ho0Dj9DXyN+wlMYvEXi+2PYhsf8CIr6/1Jd+n3K+sbD9K+OP2LWNv8WPGlr0Cqf0kavp8u1y3GLyi/xPkM093NcDLzmvwPtCiiivmD68KKKKACiiigAooooAZJGk0bxyKHRgVZWGQQe1fFnxd8E6j+zP8AE6y8eeGVYaFdTFbiBfupu+8h9j29xX2tWD468H2Pj3wrqGh6hGHt7qMpkjO1uzD3Br18tx31Or76vCWkl3R4mbZf9fo+47VIaxfZ/wCT6ieBfGVh4+8L2Ot6bKstvcoG4P3W7qfcVv18Q/B/xvqX7NPxQu/BHidnXQryXEUzfdQk/LIPY9DX2ZrWv2mieH7vV55VFnbwNOZM8FQMj86rMcveErJU/ehPWL7p/qTlWZrHYdyq+7UhpNdmv0Z8r/teeIp/G3jrwx8OtNYu0kqy3Cr6scDP0GTX1D4P8OW/hHwxpuj2qBIbSFYwB6gcn86+Tf2Y9Nn+Knxn8S/EHURut7Zz5DP0BbhQPoor1v4wftU+Gvh1HNYabINb17G1Le3O5Eb/AGj/AEr18fhq0nRyvDRu4K8v8T1d/Q8LLcXQgq+cYqXKqjtG/wDLHRW9T1bxZ4y0fwPpMmo61fQ2Nqg+9I2Cx9AO5r5R8ZftHeMPjNrUnhr4aWM8Fqx2SXyqQ5XoTn+EVl+G/gt8Qf2jtaTxD41vJdL0VjujhkyGK+iJ2Hua+tfAPw40H4baLHpuh2MdtEo+aTHzyH1Y96z5cFlC961Wt2+zH/NmqnmGeP3L0aHf7cvTsjxb4Q/sf6X4auo9a8Wzf27rJPmeXId0SN1yc/eNfRsUSQRrHGioijAVRgAU+ivAxeMr42ftK8r/AJL0R9LgsBh8vp+zw8bL8X6vqFfGvx2vn+NP7Q+h+CrNjJp2llRPt5G8/M5/AYH4GvqX4j+LrfwL4K1XWrlgqW0LMvu2OBXzR+xT4XuPEWueJfH2oqXluJ2hhd+csTucj8wK9rKY/VqNbMJfZVo/4n/kjwM7l9br0Mrj9t80v8MdfxZ9aafZRabY29pAoSGGNY0UdgBgVYoor5lu7uz65JJWQUUUUhhRRRQAUUUUAFFFFAEF9breWc8DDKyRshH1GK+O/wBlK7bwj8evGHhmU7FuEkZV9WRwR/46Wr7Lr4n8Qn/hXf7aGm3Sr5cF9cAE9iJUZP5mvp8n/fUcThv5oXXrHU+Qz5+wr4TF/wAs0n6S0Ptiikpa+YPrwooooAKKKKACiiigAooooAKKKKACq+of8eFz/wBcm/kasVX1D/jwuf8Ark38jQBYryDQf9e3+8f516/XkGg/69v94/zoA9B0z7orajrF0z7orajoAkooooAKKKKACvF/2lvAVhrfhyLX7X4G+Hfjh4qs2W1tdJ1xrKBkgZsuyz3UbqoBAO0DJzXtFeM/Gz4T/FXxx4gtNQ+HnxtuPhjbR2ywXGn/APCNWmrwzsGdvNHnEFGIZV4OMIKAPmT9iGzvZvjV8dvhP4q+Glr4K8HPb2OrP8O73UrfXLDTppwfMVGRfLEcw2SeVjC7RgYqz8B/2f8A4X6v+21+0dod98N/CN7oukxaGdP0240K1ktrMyWzNIYYzHtj3Hk7QMnrX01+zz+zjpXwDs9fuv7Z1Hxb4v8AEl0L3XvE+rkG5v5VBCDA4SNASFQcKCeaX4d/AH/hAfj58UviX/b32/8A4ThNPT+y/sfl/YvssRjz5vmHzN2c/dXHvQB4T8J/hh4V/aG/am+Omu/Efw/Y+K38Iaha+GtC0bW7dLmz06zEAkLpbuCm6Vju3FcjnGMmtD9nbw/Z/BT9tP4q/C7whBJY+ALrQrPxOmkRuTa6ZfSSGORYlwfLEgw20EAbQAMAY734rfsp6tr3xLvfiN8L/iXqXwl8b6nbR2erXNtp0Gp2OpRx8RtNaTEKZVHyrJnIHGOST0n7Pn7N9h8DW8Q6xe6/qHjbx34mnW41zxVq4Vbi7KDEcaIvyxRIM7YxkDOM4CgAHpviy8/s7wrrN1/zws5pf++UJ/pXz78DfEVh8G/A+jvqUvkeH9Y0D+2o2znbdxD/AEhACero0TKB1KP619AeL9BPirwprOii4FqdRs5rTzym/wAvzEK7tuRnGc4yK5q1+DegXHgjwr4c1+2j16Pw8sBt5pA0QMsS7Q+1W6H+6SR65r0aFWlCi6dTZvW3ZJ/qfPY7C4mti4V8PZOEXZva7aunbX4V23seT+HdMvNH+OngDXtX3prniyx1K4vEk/5YApG8NsPaNAq49Qx78YMk2ueLvjN4/vZPhlb/ABLGm3a6bbpqOqW8ENhEq5CpDMpBLnLFvy759+8VfDlvEnxC8HeKF1L7KfDxuf8ARfI3/aBNGExu3Dbj6HPtWH4u+DF5feLrnxT4P8V3XgrXr2JYb6SK1ju7e7C8KzwuQN4HAbPT6nPbTxdNtOVruNutl7zdtLO1ux4dfKMTGMowTcVU5tOS8l7NJv37xvz3fvW6tO9jnvgT8P8AWbHSPG2jeKfCMfh7w1ql151locl9FeRRRyIRNGpQnC5AIGBjPFcP8KZl8XfE2x8HaxrY1fwz4Rlnl8PtJEwGqyRttDGQjbIbZTtG3qfm5Ar2qTwD4ouvh3qXh+88czXes3xKvrh0+ONo422hljiRlC/KGAOcgtnnFM8RfBvTb/wjoGkaHP8A8I9d+HpI5tI1CGPzGtmTg7lyN6uMhwT82cmoWKg5Tc5ay00vZaW5tdddu+73sbyyutGFFUoO1NXak43leV+T3Woq26+zflS05jl/it4p0rVvG6eGrD4aW/xK8S2NqLiWO9EEcFnE5GAZZlYBmwDgDn161z/7L0l3p/jT4o6LNoS+Fba3urW6XQo7lbhLSSWJt4V1+UghFPHAGB2rtvGHwZ1bVPGTeLfC3jK48I6/cWqWd7IljHd29wi9D5Uh4b3ycAfUm58LfhLe+Ada8S61q3iWTxNrOvGA3V01mlquYlZVIRCQOG/Sj21GOFlTjLVpfzXvdN/3bb2tqNYPGzzSGInBpRlLVez5eVxklt+8cr2un7v3I8Y+Afjj4gaP8JLSz0P4af8ACQ6Ust1s1P8At63td+ZnLfunUsMEke+Kpwkn9gWYkYPzZHp/xMq+hvhV8N/+FZeALfwz/aP9peS8zfavI8rPmSM/3dzdN2OvOK5YfADHwCk+Gf8Ab3393/E0+x9M3Pn/AOq8z/gP3vf2rd4yhKs5JJL2kXfXVK9273/C3ocMcnx0MJGnJuT9hOFnyWjJqFoqyW9nq29t+/kv7RV1N8SfAOvapHK6+GvCpt7O02MQt5ftJGs8h9ViVjGP9pn54r3X4peG4NQ0ey1KH4fad8QtXt8QxWWoSwRBI25Zg8yleoHGM1B4q+CVjrXwZX4eabef2TZRxQxR3Rh84jy5FcsV3LksVOeRyxNaHjrwX4t166tJvDPjybwmIovKkh/syG8jl5zuxIRg9uD2rmeIpyVOMZWUXLe+1lvy6663sejHL69OVerVg5upGF+Xkb5k53sp+77qcUr7pdXc80/Zut00z4h/EO2u9H/4QzVpntpz4UhKtbW8ITAmjdflfcTztAA6Y9Mf4HapD4Oli8USyrBpPijWNSs9QkdsJHcLNI9tIc8AFVlQ9OWT0r1r4d/CebwfrOq+INY8RXXinxPqUKW82o3MKQokachI4k4QZ5Iz/XNXwp8CdG0v4TxeAtfdfEmmrM80jFHtt5MxlGArllwT2bnHvitKmJoyc7u6lyp2vsk07X7O1r6sww+WYunCjyxs4e0au1o3OLipct0uZcylyqyTdlsjyrxBM+ueLvh58Srkyp/bHieKy06KUY+z6fslSP6GU7pD670H8PPu3xa/5JX4x/7A15/6JeqXxB+F8fjWz8K21rero8OgarbalEiW/mKyw5AiA3DaMHrzjHQ1d+LX/JK/GP8A2Brz/wBEvXPKtGtKly9Ha3ZX0PRo4OrhKeK59VJXv3ly+87dNf8AgHlHhv4L+C/FH7OekzXHh/TbPUpdCjuP7WtrSOK6SYRBhL5oAYncMnJ571xnjXxl4h8YfBv4P2U9jca5Lr9yqX9h9sFq2pCIfLG8zcKJCAxz1xXQfD34L+KPGXwm8NWU/wATNTtvCV/psDT6PDYw+d5bKC0S3P3gnOMEEY45Feu+Lvg74f8AFngex8MCOXS7XTfLfTbixcpNZSRjCPG3qB69cnvzXbLEU6NX3583vN9fd3XW3Wz07bnhU8vxGMwt6FL2V6cY7x993i+nMrWTScl9p3jY8b0vwX4vb4k+DtY0v4O2Xw+i0+62X93p2sWjrPauNrq8cYXdj72cE8Vv+OPEmmeM/G+s6doPwgs/iPqOlbbTUdSv2trZImwSIkkmUliMngYx+tdz4M8B+OND1yG6174lT+JNNhDBdPOj29ruypALyISzYyD25FY2sfBHXrPxbrOu+CfH1z4QOtSrPf2kmmw30LygY3oJCNhPfrnPpgDP6xTlUvOS0WjXPbfr9r9Dq/s/EU8PalCdpTvJNUOb4bJxX8Pe1762uZH7IN1c/wDCA+INOntmsItL8QXlpBYtL5v2RPkcxbx97aztyOvWuA8P+EtA8UfDb43+KbvRdPv7iTVNVexvrm2jlljVUyGjcglfmJIwevNeraD8CdS8O+Adb8P2XjW8t9Q1nU31G81iG0jSVvM2iVEUHCbgpwwPBPHpXUR/CnTNN+E914D0d20+wksJbJJ3XzGUyKQ0jDI3MSxY8j8KUsVTjVnUhL4pLa+y1b+b/wCCFLK8TUw1GhWp6U4S3cXeTVorTTRbvRbW8vFvFTrH8BPgc7MFVdY0UlicADy25rN+I81x4+8U+BfHszyJpLeLrLTdCt8kK1qJCZLkj1ldBj/YRfXNeqeMP2fYPGXwp8K+BrrWXitdFltmluo7b5rlIo2QqF3/ACFg3XLY9DXR+OvhbB4us/CVpa3a6TbeHtUtdRiiSDzA6wggRD5htBHfnGOhq4YujBpp63l8k/8AP8vUyq5TjK0ZxlH3eWnZXWso6d9o6+rs1sZHxc8MI95bapp/wp0n4i6nOPJne/ntoWgjXlMGZWzkk8CuD+AniDRvAPwu8eXespNpi6bqlzNqXh/yyy6buwFgiGTvVhjDZwc9utek+NPAvjjWtckvfDnxIm8M2ciqDYto8F4ikDGVZyCM9TVTRvgLpdr4M8T6Jq2qX2uXfiZjJqmqTlUmkfGFKADChcDA5A+nFYQrUlh1TqSvdrbmvv1v7ui2sd9bCYmWPeJw9JppT+Lk5W2tGuX33dpX59LXtZ2Pnj4uTXEfgK18S6V8FrTwPa2l1a3th4ihurWK4T94uzfBGof5sgYJOCQe1e3/ABUYv8cPgwx6mbUT/wCS61lax+zj4u8SeGx4Z1f4q3V/4YURoti+iQCXbGwKBp925iNo5712XxU+E+qePNY8Latonin/AIRfU9Aadobj+z0vNxlVVPyswUYCnqD17YrpniKMnBcy059fee8bK97vfe2h5lHL8bCFafspaui7P2SbcJ80rcjUbWtbmab2b2Mfx/8A8nIfC3/rz1T/ANFpXHXnjSbwb8bPiw2nwrd69qC6RYaVaN0luZICFz/sqMux/uqeRVX4l/DL4o+HL7QfGMXjq68Ya1pdyLW3trTw3DG6QzELM2ELAjaOSVOPUV6tpfwVsLH40az8Rbi8N3e3lvHb21qYdq2uI1R23bjuLBfQYBI5zUc1GlTTlJSXK1pfVqalbVLT/gmvs8ZisRNU6Tpy9qp3ly6RlScLq0pJtNPTzV9L24H9nbwqPBfxU+KmkG7lv54V0157uY5eeZ4pHkkPpudmOO2a474R3k/jL4Q+Hvh5p0rxLem9vdbuYjhrewW5kHlg9mmYbB/shzivoPwx8Of+Eb+IHjHxN/aH2j/hIvsv+i+Rt+z+TGyfe3HdnOegxjvWR8F/glYfBvwzf6bb3h1G91Cdprm/aHyi+chFC7jgKPc8knvipnjKbU5t3k+Rr1UbP7n/AFY1pZRiIujRUeWmvbKWv2ZVFKKWv2krPsm72djJ/ZKUL8A/DajgB7oD/wACZa+dfGmn+H9S/aw8axeJPCeteMrARKy6foUUkk6v5UGJCEdDtAyDzj5hxX118Jfh/wD8Ku8Bad4a+3/2n9jaU/avJ8rfvleT7u5sY3Y69q8w8efss33ib4iap4w0Hx/qXhTUtQ2iX7HC2QoRVKhklQ4OxTg+la4bFUYYuvUlOylez16u/TU5syyrF1sqwVCFLmnScOaL5XtBp/E+V6nAfsjX1h4T8UfE95ZrnQdLs83K6DqIkFzbQIzt5kikYyqEKcEtnr2J8z+JGn+HvGXgHXPF/hb4W3elaWLzJ8T3GuHcXMg3A2jEggl8fJ0yOeCK+pfhf+zNpHgKTXb3VdXvvFesa3avZ317fHbvif74AyWy3GSWJ4GMc54C4/Yju47S50jTviXq1n4Ynl81tHe3Z425BywEyozfKPm2dh6V3U8dhViZVvaNfD/NZpLXbV/9vHhV8kzSWW0sJ7BNL2mi5LxcneOsrpLvyNPs0c98ftRuNW/Y9+H13dytPcyS2ReWRizMRbyjJJ6njrU/7Xf/ACJPwn/31/8ARcVet+Pv2dYvGnwf0DwFBrz6fDpDwst9JaiZpBHG6YKB1xnfnOe1ecax+xX4h8QQ2kOqfFvU9Shs+baO8spJVh4A+QNcnbwB09Kyw2KwsXCUqluWUnaz2e2yOnMcrzSUa1OlQc/aU6Ub80VZwd3e7TGftVf8ls+D/wD1+J/6URViftBeMLL4f/tZeHvEWoLJJa6fpCzGOIfNI224CIPTLFRntmuvtf2QNdm8V6FreufFHUPET6TdR3EUeoWckpwrq5RWe4baDtHQfhXZfEX9mnT/AImfFrSfGGq6mHsLKGKKXRmtdy3GxnYbpN/AJYZG05AI78KnicJS9nCU+aKjJOyfV7ao0xGW5rilXrQo8k51acopyi7KKs27Po+m/Y+b/AS+Jr39p7wLr/ixiNU8QBtTSA5/cQMkyxJg/dG1QQOwIzzmuu/awP8Awpz4mab408Jasml+IdYtpob2zjGS67QvnYxjnjr/ABIrAE7jXuniX4GnxF8bvD/xB/tz7OmkwLAumfY93mYEnPmbxj/Wf3T096boPwDtI/iJ4k8YeJtQj8UX2rRNawW81p5cNpbsCrRqpd92VwueON3HzGk8wourCs3ooWcUt9X7u1rLf5Djw/jY4Wrg4J80qvMqjavFKK9/R3u2mreetkH7M/g/QvC/wp0q50a7j1SXVEF5e6mvLXEx+8CTz8hyuDyMHPJNer15f8E/gvcfBca1Y2/iKTVNAvJ/PtNPmtdjWZyc4k3ndldoPyjJXPGTXqFeDi5RnXlKMuZN7/122PvMppzo4GlSqU/ZyirOKaa06pq++/fXXUKKKK5D1gooooAKKKKACiiigAooooAKKKKACiiigCO4XdbyD1U/yr4z/ZRP2T9oPxrb9MmUfk7V798Z/j/4d+EenOlzMt7q8i/urCFgX+regr47+Hvhv4s694k1Txp4O0maz/tCWRjKSqKQxJwu4jI5619plGEm8FiHVahGaSTlor3PgM8xtNY/CqinOdNtyUVdpWP0Wor4x/sL9pebrctH9Zo/8akXwf8AtJzddTCfW4WuD+xodcVT+89L+36j2wdX/wABPsqkr44/4Vz+0dN97XY0+t1/gKX/AIVD+0Ncff8AE8KfW8b/AOJpf2RRW+Lh97H/AG5Xe2Cqfcv8z7GyKNw9a+Of+FEfHub/AFnjCBfpeSf/ABNL/wAM5/Gyb/WeNkX/AHbuT/4mj+ysN1xcPxD+2cW9sDP8D7F3D1FJvX+8Pzr48X9l/wCLshzJ49K/S6lP9KlH7KPxPk/1nxAYf9tpDR/ZmDW+Mj9zH/a+Pe2Bl96Pr0yoOrqPxppuYR1lQf8AAhXyN/wx/wDECT/W/EF/++5DWV4k/Zb1nwppsl/rvxRTT7VBkyTF+fYDOSfpTjlmCk1FYtN+UZEyzfMIpylgmku84o9p/aU+Dun/ABY8JyTWskEfiCxUy2sm8Avgcofr296+U9d/aQ1G4+CkngO+WYatDMIHnPeFf4SfXOPyrzvWBqN14h/szw3rOpeIgTtWSNHUufZck4qKH4T+Jr7xxF4We02a9MN/2eRxn7u7k+tfe4HLaeFpRp4mopKL5o3VnG2+/Q/NsxzarjK8quDpOEprklZ3Ur7bK1zsPBfxO1698L2fgTwvJDocVw5kvb6adYvMJ7s5IAUCvdvhX4B+EXwvaPVPEnjDR9d14fOX+0pLHG3sATk+9fM+i+C7Dwj4tbS/iFaanpEWdu+BBleevP3h9K+rvA/7Kfwp8XaXHf6Xqs2sQMM5SYZHsw6g/WubNp4ejGznKEJ6txV+a/eX6HVktPFYid1TjOpDRKcrcqXaH6noV5+1h8LtMXYPESSbeAsFtKw/RcVzl9+3B8OrViIWv7s/9M7cj/0LFbNh+yD8OLHH/Eqeb/rpITW/a/s3/DqzIKeGrViP743fzr4zmyWHSpL7kff8vEE/tUo/KTPKNQ/b18MxA/Y9B1K49N+1f61iXH7ezzKfsXhCZj2Ly/4Cvo+z+EfgywUCHw3py47+Qp/pWza+E9FsseRpVpFjpthUf0p/XMoh8OGb9Zf5E/Uc8qfFi4x9IL9T4A+OH7THiT4oeG49JvNFOj6c0u8t837zHbJAr1b9nz9qjwL4O8G6X4a1C1udFNuuGuCheN3JyzHbyMk+ldt+2r4Tj1L4TrfQW6CTT7hZMqoGFPBqn8Ffhf4J+M3wX0K81TRYDeRxNayTwjZJlGK5JHfGK92eIy+tlcJTpONPmatF7O2+u+h83TwuZ4fOJxp11OpyJ3ktGr7abanu3hvx94c8X26zaNrdjqCsM4gnVmH1Gcit+vlLxJ+w7DazNeeEPEdxpdyp3JHKTge2RXLzTftBfBs4dJPEOnx8B4z54x9PvfpXgrK8Lif9zxCv2l7r/wAj6V5xjMJ/v2FaX80PeX3bo+1aK+TPCv7dENtOtp4v8PXWnzA4eSBen1VsGvdPBvx28DeO1T+y/EFqZm/5YTt5Un0w2M/hXn4nKsbhNatN27rVfej08JnWAxulGqr9no/uZ39FNR1kUMrBlPQqcinV5J7YUUUUAFFFFABXxt+21pzaH488HeJYztO7aWX1RlYf1r7Jr52/bi8O/wBqfCOPUlXMmmXscpbHRWyn82Fe/kVVUswp32lp9+h81xHRdbLKtt4+99zue9aBfrqmh2F2hys0COPxAq/XnH7POunxB8IfDtyz75FtxEx914r0evIxFN0a06b6No9zC1VXoQqr7ST+9BRRRXOdIUUUUAFFFFABRRRQAUUUUAFV9Q/48Ln/AK5N/I1YqvqH/Hhc/wDXJv5GgCxXkGg/69v94/zr1+vINB/17f7x/nQB6Dpn3RW1HWLpn3RW1HQBJRRRQAUUUUAFFFFABRRRQAUUUUAFFFFABRXF6B8R11v4jeLvCzWItl8PxWspvTPuEwmjL/d2jbtxjqc+1Y3wo+ONn8WvEHiqy07TZLew0VoRBfSyc3iSB8OE2javyZHJyGB46V0fV6tnK2iSb9Ht99zzlmGFc4U1P3puUUtdXC/N91nrt23R6bRXFfCr4kf8LN8AW/ib+zv7N855l+y+f5uPLkZPvbV67c9OM1y6/H7d8A5PiX/YP3Sf+JX9s64ufI/1vl/8C+77e9V9Wq8zhbVNR6bvZfgS8ywipxrOfuuDmtH8Ktd7ea038j12ivLvjR8drH4O+G7C/k06TVtRvsNDp8cvl/INu+R32ttVdyjOOSyjvkbvin4jf8I1428F+Hv7O+0/8JI9wn2nz9v2fyow+du0785x1GPeksPVcVJR0d7f9u6v7ipZjhYznTc9Y8t99Od2j06v7t3ZHaUVx3iD4hf2H8SPC3hP+z/P/tyG6l+2edt8nyVDY2bTuzn1GPemaB8R11v4jeLvCzWItl8PxWspvTPuEwmjL/d2jbtxjqc+1T7Gpy81tLX+V7fmafXaHP7Pm15uXZ/Fy89v/Adb7dNztKK8y+E/xws/i54i8VWOnadJbWGjPCIL6WTJvEkD4kCbRtX5Mjk5DA8dKx/Fnxt8Y+Cftuo6p8Lb1fC1nIRLqkGr28soiDY8z7OBux35IwDyRWv1St7R0mrS00bS323f4bnK82wfsFiVJuDvqoya912bdk7JNbuy87HstFeZ/Ej4qa/4R0WDXfDvg0eLPD5sTf3GoLq0VoIYwNw+RlLPleeB7VkeFfjX4t1vwrfeJtS+HX9j6BFo8uq215/bkM/2jam9I9ioGTcM/MRxjpRHCVZQ9orW23V79rXvcJ5rhadZ0JOXNa/wTat35lHlt53t0PY6K8u8RfHix8MfBzTPHN3p0jT6laxzWukwy7nkkdN/l79vRVDEtt4Ck47Unij42SeH/hl4U8U2/h99SvPET2kNtpaXax4luIy6qZWXGARjOB1zxSWFrO1o7u3Tdf16FSzXBxvee0VJ6N+69nt17b+R6lRXkug/GrXIfF2j+H/GngS58IT6yzx6fcJqUN9FK6ruKsYwNhx065r1qsqlGdFpT6+aa+9aHThsXRxcXKk3o7NNOLT31UkmtHfYKK8c8QfG3xTH8SNe8JeF/h7/AMJRLo8cEk9x/bUVpxLGGHyyJ7kcE9O1a3wn+Lup+PvEHinRdb8L/wDCK6l4fNuJ4TqKXefNVmHzKgUYCg8E/e7YraWEqxh7RpWsnur2draXv1XQ5KebYSpWWHi3zNuK92aTcb3Sk48rtZ9eh6bRXi8n7QGs6z9s1Dwj8PNT8U+F7OR45dYju4oDLsJDG3hYFphwcEYyRivS/BHjTS/iD4Ysde0aYzWN2m5dww6MDhkYdmUggj2qKmHq0lzTX5aevZ+pth8xw2Kn7OjK732auu8W0lJecbo3aK8y8f8Axc1bw342tvCfhzwhN4r1uaw/tIxjUIrONYfMKH55AeQR09xVr4ffFz/hLPEF74Z1vQrrwp4ss4FuZNMupUmSSEnHmRSp8sig4BOByfY4f1arye0tpvur272ve3yJWZYV1/q/M+a9vhla+9ua3Lfyvc9Dory3xt8TvHHhbUtQaw+GF1rWhWXzPqUerwRvIgALMkGC7Y546nFbcfxKk1z4b6f4s8LaJc+IzfRxvBp0cqQyfMcMGZjtBU5B57Gk8PUUVLSz81+OunzsOOY4eU507vmim2nGSulu1de8v8Nzt6K8n8OfGrWP+Ey0rwz408EXPg6/1cSf2dKNQivoZyi7mUvGBtbHbnt61F4i+NHiaPx/rfhbwp8P38VT6OkD3dw2sQ2QXzUDpgSKc9x17e9X9Urc3LZbX3VrXtve2+m5j/a2E9n7S735bck+bmte3Ly822u22p67RXmnhv41w+IPAvivWn0W507VfDS3C6ho91Ku5ZYoy+wSKCCpxgNj14qHxF8eLHwx8HNM8c3enSNPqVrHNa6TDLueSR03+Xv29FUMS23gKTjtU/Va3Ny8ut7fP+uuxf8AamD9n7V1Pd5XLZ7J2fTe+lt79D1GivIvE3xm8T6X4F0bxZpHgH+29JutJXVb2T+2Yrf7ECgcphk3SYUnlR26VD4V+Nfi3W/Ct94m1L4df2PoEWjy6rbXn9uQz/aNqb0j2KgZNwz8xHGOlX9TrcvNpa9vijv2te5n/bGE9p7K8r2v8E7W735bW87+W57HRXl3iL48WPhj4OaZ45u9OkafUrWOa10mGXc8kjpv8vft6KoYltvAUnHaptZ+M39keBvAviL+x/N/4Se7sbX7N9q2/ZvtKbt27Z8+3pjC59qhYWs7e7u7fNGjzTBptOptFSej+F7Pbr238j0uivNPHXxiudD8VJ4U8L+Gbnxl4nEAu57OG5S1htoScAyTOCqk9lxz7ZGdL4Z/FKLx8+p6deaZP4e8S6S6x6jo904kaHcMqyuvDow6MPy6Ep4eqoe0a0+V7d7b289jSOY4adf6vGXvXts7XWrSlblbXVJ3XY7miiiuY9EKKKKACiiigAooooAKKKKACiiigAooooAKKKKACiiigAoorzn4s/HTwz8JNNkk1K6WfUNv7qwhIMjntn0Hua2o0amImqdKN2+xz18RSw1N1a0lGK6s7rVdXstDsZby/uYrS1jG55ZWCgCvlf4mftX6r4s1R/DPwysZr25kPlnUFTPtlR2Hua4pdP8Aif8Ataa0s027RPCu/wCUsSsSpnsOrn9K+rPhX8F/Dnwm0lLXSrYSXRH728lAMkh7n2HtX031fCZQubE2qVf5V8K/xPr6HyX1rHZ4+XCXpUP538Uv8K6ep4t8Jf2RZZNRTxJ8RLs6tqkhEos2Ysqnr857n2r6gtLOCwt47e2iSCCMbVjjGAB9Kmorw8Zjq+Onz1pei6L0R9Fgcuw2XQ5KEd93u36sKKKK889MKKKKACiisvxB4o0nwrYvd6tfwWFuoyXmcL/+uqjFyfLFXZMpRgnKTsjUrI8SeLtH8I2L3msajb2ECjJaZwCfoOpr5v8AiN+2dFNcPo/w+0ubWdQc7FvHQ7AfVVHLfjiuS8N/s0/EH4zagmsfEHWJdOs3O77OTulYegXov419HRyf2cPbY+fso9vtP0R8rXz72s3Qyyn7afdfCvV/5HU+PP2ypdSvn0b4eaPNq14x2LdvGSufVVHX8awdD/Zq+IHxi1GPV/iLrctnaMdwtA258egHRa+lPh78H/C/wysUt9F02NJAPmuZAGkc+pNdrVSzWlhFyZbT5f7z1k/8iI5LXxrVTNavP/cjpFfqzifh98HfCvwzs1h0XTI45QPmuZAGlb3Jr5q+F6t4r/bG8QX+N8dkZhn0wQo/rX2LdzLb2s0rHCxozE+wGa+SP2N7V9X+JHjrXWGVaUqG+rsf6VWX1pyw+LxNSV3ypXfmyMzoU44rA4WlFKPO3Zf3UfSXj74X+HfiVpjWeuafHcjHyTAYkQ+oNfMHiL9mfxx8GtRfXvh1rMt5bRHe1kWxJj0I6MK+yqK8zB5piMGuSLvB7xeqPXx2T4XHv2k1yzW0o6NfP/M+YPhx+2ZaSXaaN4706XQ9SU7GuNh8snpyOor6S0nWbHXrGO8067ivLWQZWWFgwNcL8TvgJ4T+Klo41KxW3vsfJe24CyKff1r5lv8AwD8VP2Y9Ue98PXD674dDbiqAsu30ZOoPuK9X6tgMz1wr9lU/lfwv0Z4/1rMsodsXH21L+aK95eq6+p9w0V4R8J/2tvDHj4x2GrbvD2tj5WhuT+7dv9lv6HFe6RTJPGskbrIjDIZTkGvn8ThK+Dn7OvFxZ9NhMbh8dT9ph5qS/rddDkfi94dXxV8Ntf00ruM1q+3HqBkV4P8AsG68zeF/EWgytiSzvPOVD1CsoBH5qfzr6lniE8MkbdHUqfxFfHH7POfAP7TPi3w6+VjuXlCKeM/NuX9DXuZe/bZdisP1VpL5PU+dzJfV81weK6SvB/NafifZdIRngjIpaK+YPrzkvFnwp8KeN4Wj1jRLW6LDHmeWFYfiK8R8W/sM+G76R7nw7qt3olznKqTvQe3qK+m6K9LDZli8J/BqNLt0+5nk4rKcDjf49JN99n961PjT/hWfx4+EfzaFq/8AbtjH0iWTfkDttb/Gr+lftmeJfCswtfG/g6eFl4eaBSh/I8frX15WZrHhnSfEELQ6lp1vexsMETRhq9T+1qOI0xuHjLzXuv8AA8j+xK+G1y/Eyh5S96P46nmfgv8Aaq+H3jPZGmrf2bctx5N8uw/n0r1Wx1Sz1SFZbO6huomGQ0Lhh+leIeOP2NvAnivzJbGKbQ7tuQ9qcrn3U/415Ff/ALMPxW+Glwbrwd4l/tKBDlY0mMUhA7bW+X9apYPK8X/u9d032mtPvRm8dnGC/wB5w6qR7wev/gLPtaivjHTf2nvil8OJFtvGfhSS/hThpdhjf/voAg16z4M/bG8AeKNkV5cz6FdnrFfR4UH/AHhkfnXJXyTG0VzRjzx7x1/LU7cPxBl+IfJKfJLtJcr/AB0Pda4X45eHx4o+EvijT9m9msnkRf8AaT5x+q10mjeK9H8RQrLpup2t6jDIMMoar1/bLe2Nxbt92aNoz9CCK8qnKWHqxm1Zxaf3Ht1YwxVGUE7qSa+9Hz1+w/r32/4Y3Wmuf3lhdMmPY819G18gfscXZ8O/Ezxt4YkJBDGRFP8AsuQf5ivr+vWzymqePqNbSs/vVzxOHarqZbSUt43j9zsFFFFeCfSBRRRQAUUUUAFFFFABRRRQAVX1D/jwuf8Ark38jVioL5S1jcAdTGwH5UAT15BoP+vb/eP869fryLQBmZiOm4/zoA7/AEz7orajrG037i1sx0ASUUUUAFFFFABRRRQAUUUUAFFFFABRRRQB8satb6j4n/aQ+IfgywEsEGuRad/aV9GceTYxwAzKD2eTesY9mY9q7v4S2cGnfHP4uWtrEkFtBHpMUUUYwqKtu4CgdgAK9ft9F0+z1K71GCwtYNQvAoubqOFVlmCjCh3Ay2BwMnii10XTrHULy/trC1t7692/armKFVln2jC72Ay2ASBnpXqVMYpwcErLlS+a5df/ACWx8vQyeVGtGu53aqSn/wBuyU7RXo53b/4B8u/AP4M/8Jb8JLTV/wDhOvGmjeZLdf6DpGr+RartmcfKmw4zjJ55JNU4fk/YEnGScbuT1/5CVfV2k6Jp2g6ethplha6dYqWK21pCsUY3ElsKoA5JJP1qp/wh+g/2AdC/sTTf7EPXTfskf2b72/8A1eNv3vm6dea2lmLlUcpLTnUl6K+n4nFDh1UqCp02lL2Uqbeurko6+is/vPmX4maXda58APFXj3V4Wi1DWksorC3k+9Z6ek8flR+zOSZGxxlh6V3/AMZ9YsNB+L3wcv8AU72306xhl1AyXN3KsUSZt0A3MxAHJA59a9l1TQ9O1zTX0/UtPtdQsH2hrW6hWWJsEEZRgQcEAjjtVXxB4N8P+LFt11zQ9N1lbfPkjULSOcR5xnbvBxnA6egrOONi2uZaLm27Sioq3pY6Z5NUjGfsprmap6vrKE3Nt2/mv02PEvGXxI8Jaj+0F8NL208UaLdWdvbajHNcQ6hC8cTPGgRWYNgFjwAevaud1a31HxP+0h8Q/BlgJYINci07+0r6M48mxjgBmUHs8m9Yx7Mx7V6j8QP2cvCfizRYLTR9I0bwveRXcNyL+x0mISbUbJT5dhw3Tr+Br0m30XT7PUrvUYLC1g1C8Ci5uo4VWWYKMKHcDLYHAyeK0+tUacE6d2+Vx16e8pJ/12Ob+ysZias1iWlHnU7x6p03CUe60tr5u2x4l4B3eHfix8bP7JtEL2Nnpv2S0RflylrJsQAduAMCvI77UtL8cfBXVvEmu/GPVJPFNzYXEknhyPWIrS3MgDAW5tCMsO3H3s8V9k2ui6fY6heX9tYWtvfXu37VdRQqss+0YXewGWwCQM9Kx7z4Z+D9Q1F9QuvCmh3N+7bnuptOheVj6liuSaKeOhGfO07+7rpf3Va2vRlYjI61Sl7KE1b95o+a3vyck9GtYp21uvQ8/wD+bRU/7E5f/SQUaP8A8mjx/wDYoP8A+kpr1ubS7K4019Ols4JdPeLyGtXiUxGPGNhTGNuOMYximJounx6R/ZSWFqul+T9n+wrCog8rG3y9mNu3HGMYxXJ9ZVtvtcx639myUk+b/l3yfPufLHgrS7rxh8BdT8WanC0VlpPhSbSNEtpO22Arc3OPV2XYpH8Ke9XvilHBN+zh8HY7m+k0u2a90dZL6KYQvbqbdsyK54QqOdx6YzX0wuh6cuj/ANkjT7UaV5P2f7CIV8jysY2bMbduOMYxiobzwrouoaPFpF1o9hc6VCqpHYzWyPAiqMKAhG0ADgDHSur+0F7RT5dFK/y/rU8r+wJLDukpptw5W31d07+mll2Vux8wXVroXhf4qfD2+8KfEW++I+rzal9ilsdU1KLVjBbSKRLKjqP3JUDOep+gIP1nWHoPgfw34VleXRfD+l6PI4wz2FlHAWHoSijNblcmKxCr8tui3dr/AIHr5XgJYFVOZr33eyvZaJdW3rb/AIB4n8Pf+Tnvir/156b/AOiRWd4BsZdU+Mfx6s4JPKmuI7GFJP7rNbSAH8zXt9voem2eqXepQafaw6jdqq3F5HCqzTBRhQ7gZYAdMniiz0PTdP1C9v7XT7W2vr4qbq6hhVJbjaML5jAZbA4Gc4q3il71lvGK+7l/yMI5XJezvLSNSpN+k1PT1XP+B4h8E/jB4Q8E/CWy0bxDrNp4f1nw9HJaX+mX0gjuFkRmJ2Rn5pNwwRsBznHWuh/Zh0u9svhxPfXcE1pHrGqXWp2ttOu1o4JXynGeMgbv+BV6Fqngnw7rmpQ6jqOg6ZqGoQ4EV1dWcckqY6bXZSR+BrZpVsRCcZckWnJ3f47feVg8vr0alJ1ppxpRcY2TTd7K8tXrZbLTd9kvBfF3izRvB/7V2k3Wuana6TazeFWgS4vJBHHvNyzAFjwOFPUjpT7PxJpnxK/aW0e98MXSapYeHdIuE1HUrMh7cvMcRxeYOGPBbgkcH0OOt134UHxH8ZYvE+pW+m6h4f8A7BbS5bG8TzXeUz+YCUZCpXHqc57V3eh+H9L8M2Is9H02z0qz3F/s9jAkMe49TtUAZradelGEXG7ly28tb3/A46WBxVWtNVGo0/a8+z5nazWt7Wut+2nmfLei69afEiPxHqPjX4u6p4Q1m1v7m1j8P2OrxaXHBGhIVSjjMuf731HWu2/Z11vSND/Zf8PvrWsx6DZ3P2q1F89wIDGz3EwBVzwrdSD6ivXdY+HfhXxBqH27VPDOj6le8D7TeWEUsnHT5mUmrs3hbRbnR10mbSLCXS16WL2yGAdf4CNvc9u9VVxlOpT9mk0rp9NLJ6LTz6kYTJ8Rhq7rympSUZRu+a8nJxd5Xem3TufNOmx6J4V+NngSbwv49uviTd3zzWV1DqmopqklnAy5aaOVB+6xjkfxD2zSa9peg6l+0V8RRrnxC1LwCqQ6f5T6frcemm5zAMhi4+fbx06bj619I6B4K8PeFGkbRNB0zR2k4c6fZxwFvrsUZ6VDrnw98K+Jrv7VrHhnR9VusY86+sIpn6AfeZSegH5VSx0ee+vw2vpfe/p5GLyKq6KjePx8/L73L8Dja9+brf8ACx87/DWWGz+Hfxv0bStR/wCEh8N2UFxJZ686KZLuSS2dpg8oA81lIX5++70wBT8FaXdeMPgLqfizU4WistJ8KTaRoltJ22wFbm5x6uy7FI/hT3r6lh0HTLfSW0qLTrSLS2jaJrJIFEJRgQylMbcEE5GOc0q6Hpy6P/ZI0+1GleT9n+wiFfI8rGNmzG3bjjGMYpSzBXbUdW0/uVn831+ZpDIJKMIzqXUYyVrO12247tu0b6ddE+h5R/zaKn/YnL/6SCjR/wDk0eP/ALFB/wD0lNesf2Lp/wDY/wDZP2C1/svyfs/2HyV8jysbfL2Y27ccbcYxQmi6fHpH9lJYWq6X5P2f7CsKiDysbfL2Y27ccYxjFcv1lW2+1zHprLpqSfN/y75Pn3PljwVpd14w+Aup+LNThaKy0nwpNpGiW0nbbAVubnHq7LsUj+FPetP4kWH9qfs9fBey+0XFn9o1DRYftFq+yaLdAw3I3ZhnIPYivpNdD05dH/skafajSvJ+z/YRCvkeVjGzZjbtxxjGMVFN4Y0e5sbGyl0mxls7B45LS3e2Qx27IMI0akYQqOhGMdq6v7QXPz8u0rr0t/TPMWQSVB0ue7cFFvu7p39LKy7KyPAPAMGm/AP43eK7HxPr90bPXbK2n07XvEd2Ga48oESRvOwVdwLDAOOAvqM9D8NdQg8dftBeL/FmikXPh230yDSBqEfMN3cB97FG6MFHBI9vWvYNc8OaT4osxaazpdlq1oGDiC+t0mj3DodrAjNWNO0200exhsrC1hsrOFdkVvbxiONF9FUDAH0rGpi4zTk177ST7aW1/A66GUzozhTjJexhNzSs+a7vo3fZOTd99l5uzRRRXmH0wUUUUAFFFFABRRRQAUUUUAFFFFABRRRQAUUUUAFFFFABX53/ABH+HV78TP2ovE3h3+0hazy3LNDJOCygFFZV+mCK/RCvjL4jQjwz+2ho95nYt75MjH1yuz/2Wvq+Ha0qVWs4fFyO3qrM+L4oowrUaCqfD7SKfo7ooxfDf4+/CSJY9GvF1LT7cYSO2kDrj02sBVzT/wBsH4geC5Bb+L/B7TBPvyKjwt+ZBFfZ1VNQ0ew1WNo7yzgukbqJYw386j+2aVf/AHzDRl5r3X+Bp/YNbDf7ji5w8n7y+5ng3hP9tzwFrxWPUVvdEm6H7RGGTPsVOf0r17w/8TfCvihQ2ma9Y3RIztEwDfka5fxR+zb8PfFm83Xh+CCVv+Wtr+7b9K8q179hXR9zS+HfEF9pU3VVkO5R+IwankyfEfDKVJ+a5l/mUqme4X44QrLyfK/x0PqNWDAEEEeopa+M5Pg78dvh2S2heI21WBTwglJyP91v8abD+0x8W/h/MIfFXhT7ZEpwZPJZSce65FH9hyq64WtCp87P7mP/AFhjR0xlCdPztdfej7OrP1rX9N8O2L3mp3sNjbIMtJM4UV8m61+3Ne6xp8dh4a8MTLr0x2BZm3hD7ADk1R0H9nn4kfGu9j1Xx/rc2n2Eh3fZc5fHoF6CiOSSor2mPmqUfvb9EhT4ghiH7PLKbrS+6K9WzpfiX+2gjXb6N8P9Mk1e+Y7BeOhK56fKg5P44rmfC/7O/wAQvjZfJrHxD1e407T2O8WpOZWHoFHCivpX4efBPwl8M7VE0jTI/tAHzXUwDyN75rvKqWa0MHH2eW0+V/zvWX/AJjkuIx0lUzWrzL+SOkV69WcP4B+DPhP4b2qR6PpcSSqMG4kG6RvfJruKKK+cqValaTnUk2/M+qo0aeHgqdKKil0QUUUVkbHN/EnVF0b4f+Ir1jtEVhMQfcoQP1Irwf8AYW0sx+Ctb1I8m6vMZ+gz/Wu+/aq8SQaD8FteR5kSa7RYI0LAMcuCcD6A1m/sd2MFn8GLAxSIzzSvI6qQSOe9fSUk6eT1ZfzzS+5XPk60lVz2jD+SEn97se4UUUV82fWBTZI1lQo6h1bgqwyDTqKAPFPix+yx4W+IsUl1ZRDQ9a+8l1bDCs3+0teDx+Jvi3+y/qC2+pwtr3h1WwHJMkZXPZuqn619x1XvtPttUtXt7uCO5gcYaOVQwP4Gvfwub1KcPYYmPtKfZ9PR9D5nGZHSrT+sYSTpVe8dn6rZnm/wp/aG8J/Fe1QWd2LHUsfPY3RCuD7Ho1eF/GhP+EB/ay8N64uUg1KOFnK8DOTGf0UfnXX/ABR/Y503VriTV/Bd02gasDvESkiJj7Y5WvmD4vXnxB8O6poun+NhI0+mMfsl2/LOmQeG7jj9a+kyrC4StXc8HU92UWnCW6uunfU+UzrG46hho08fS96EoyjOPwuz69nY/TJWDqGHQjNOrwnwt+1x8PptC08XurPb3YgQSq8Z4baM/rXU2P7SXw61DHl+JbYZ/v5FfHVMtxlNtSpS+5n3dPNsDVSca0f/AAJHptFcdb/GHwVd48rxLp7Z/wCmuP51r2vjTQL7/UazYyfSdf8AGuSVCrH4oNfJndHEUZ/DNP5o2qKqR6tYzfcvbd/92VT/AFqysiyDKsGHsc1i01ubqSezHUUVDdXkFlGZLiaOBB/FIwUfrRvsF7asZeada6hGY7q2iuEPVZEDD9a8w8Z/sw+APGgd59HWyuG586zPlnPrjpVvxZ+0d4A8H71u9dhnmUH91a/O30rxnxJ+3Ql5I1t4R8NXGoSnhZJ84/75UV7+BwOaN8+GjKPnsvxPmcxzDJ0nDFyjLy+J/hcp69+xd4i8MTNeeBvF0kbqdy290zRnjtuXr+VcxefGb40fAt0j8T20WoWSnbuuirBvoynP51qJr37QnxYO22gbQLJzjcq+UAD7nmtfSP2Kda8RyJceNPF9xdEnLQwkv+rHH6V9Wq8Ka5c2q05+Vry+9WPjJYedWXNklGrT82+WP3Suea/Aj4nf8JB+05BrSWv2BNXaSOSBG3Ablz1x6rX6C15b8N/2bvBXwxvYr7TLBptRjGFurhtzDPUj0r1Kvk85xuHxteMsMmoxSWvkfa5DgMTl+HlDFSTlKTlp5hRRRXgH0oUUUUAFFFFABRRRQAUUUUAFV759kCn1ljX83Uf1qxVa6O6a2jGCC+5l/wBkAnP4NtoAnkkEUbO3CqCT+FeTeGU+VSa9I8TXP2Tw/qEmcHyWUH3IwP1IrgvDkOFXigDttOX5BWtHWdYrhRWlGKAH0UV5Z+0lqWo2Pw18nStSutIv7/UrKyjvLKVo5Y/MnUHawII4z3Fa0aftqkaadrs5MXiFhMPOu1flTdu9uh6nRXmdl8T5tJ+GV3fX6i78S6ZO2jyWf3WutQDiOJQO3mkxuPRZM9BXFfDOz8U61p/xZ8Jap4mv7nxBbzIIdQS6dTbyzWwceSQ2Y4xJnCjHHHrXTHCy5ZSk7Jf5pX/FHnzzSCnTp04uTmm/R2bSfm+VrytqfQNFfOsfxM1fxP8Asw6c9je3EHi+8mg8PNMJWFxHd+csTsWB3B9gL5znnNWvHXxVsPhR8ftJh8R+Iryx8Of8Ixt8uRp5o5LjzyA7RoGy5VT85H41osDUcnBbrm0/w2/O5zyzzDxhGrLSDUHdtJLnvvftbX1R9AUV4H4B+MGnfE39oyZfDWv3WpeHYvDTFrfE0UAuBcLlvKkC/NtYDdjocZqDwj8TtS0HS/iXNLcXOs6sfF1zpOiWNxM0m6VtoihXJ+WNTliBgBVY0ngasdHvZO3qOGeYaolOLvBuSummvdV7q299lY+g6K+cfhdrniVfgv8AFt9Z1+81PW9LvtUgS/Mz7o2jt1I8rn92obJULgDPGK6iTXtTH7Jp1j+0bv8Atb/hF/tH2/z28/zfIzv8zO7dnnOc0p4Nwly81/eUfv6lUc4hWp+05Gvcc7adHa3qezUV4L8QPEmr2fwt+Ed3b6pewXV9q+jxXU8dw6vcI8ZLrIwOWDHqDnPesf4tfEXxBq/xE8LDQdSn0/wrp/iiz0e7e2kaM6hdM2ZUJB+aKNQFIPBZm4O0VVPAzqNWff8AD/MivndKhFtwba5dO/Nr9yW/+bR9JUV4B8StL1Lxp+0bpPhdfFfiLw9pT+HWvWTQdRa1LSLO6gkYKng+meBzTPh7pOpeB/2k7zwufFniTxDpP/CNfbhHr2pNc7ZTcKuQMBRgDjjPJ55pfVFyc3Pry81rdPUf9rS9v7P2T5efk5rre19t7H0FRXzJ8ZPEfgvT/FGrGf41eJtB8QLkw6bpt1JJZW0igYR44oiOo5VmB5NesfAnx1d+Pvg7oHiDU3zey27rcS4A3vG7Rs+BwM7N3HrU1MJOnRVbo/Jrftff5GuGzaliMZPB6c0U3pKMtE0nezvF6rR/oeh0V8Rf2f4jk/ZtuPiOfiH40Gr/AGhljt11uT7KU+1eUPlxu6Z/i6/lXsXxu8ean4L8a/Ca5tzrV7aTSXRu9M0ffJLegRR4BiDASYLE4PTk10Sy9qahGV3eS+cVdnn0uIIyouvVpOKtTlun7tSXKnp23aPe6K848D/HbRPGniT/AIR6XS9c8M660Rnh0/xDYm1lnjHVk5IIHPfPB44NeZ+Bf2i/DPgjxL8QdM8a+KbqK6j8SXQs4biK5uRHbghVVCqMFUENheMelc0cFXlzJRd1Z2te9z0KmdYGn7OTqJRk2uZtJJpXs7218j6Tor51+Gvjy98UfB34va7ba1fXscd/qr6ZdyTSb4YRbq8Qj3fNGBnIAxj0FaXwj/aX8CXHhHwxo+q+L1bxF9igiumvkmGZtg3b5nXaTnuW61c8DWipcqb5XZ2T7XMqOe4So6ftJKCmm03JK+trLv30PeKK8m/trUH/AGoW0n7fdf2UfChuPsQnbyfN+1BfM2ZxuxxuxnFchr3i7xf8MNYvPh5aS3mt6j4glLeF9YvpzM9ujk+es7uSx8jllJzkFR7VMcJKbUU1dpP5dfu3fkaVM2p0VKc4PlUnG6195bK397Zedl1PoiisrwrobeGfDun6W9/d6pJaxCN72/maWaZv4nZmJJJOfp0HAryKeLXPjb8RfFelxeKtV8LeFvDcsdkE0CYQXV1cldzu0uCQq527QMH8Kxp0VUcvetFdfnbY7MRjJYeFNcjc56KKa3s29XpZJPX7j3KvNtX+NEf9tXukeGPDWseMb2ykMNzNpyIlpBKMZiaeRlXeMjKjOM84rlPCvi7xB4I1nx14J1rWJNfk0fSTrGl6pcKPtLQFWGyXHDMrAfN1OT9BzHwZ+Cuq+JPhH4f1RfiN4n0q5nt2uba30udLe1iZ3Zv3kYUmY7iSSzZOe1d0MLTpqU60lbS29ndXvpr+R4lbNMRiZQo4ODUnzOXw3jytRa1dt3vr+N19CeFNU1PWtBtrzWNGfQNQk3eZp8lwk7RAMQuXT5TkAHjpnHatevmu9+LXie9/ZZ8SaxNqBtvFmi3R0u4v7VQu6RLmNC68YBKNzgDnOAKv+MvBfib4R+Dp/G/h7x74k1m5sES8vNL8R3q3dtcQZBkRRsHlnBJBXnjAx1qHg3zNSkotyaS1tfTr21Vrmsc5SpqVOnKcVCM5P3U0nfppd+67pW8ux9C0V5P8WvEnhm+8C6LqmteOdU8D6deKt1FNo915NzcKyAhBtRmYDcCdo9K4f9nn4lQ6h8UNc8K6R4y1Pxz4aOmrqFnfawHNzbyLIEkiZ3VWbO8HOMcDHfOUcHOVGVVdPJ/ntc6aucUaWMp4SVvftb3o31V17t+a3nb8NT6Qor5S+Mms6F8PtU1pX+MPjK28awo1zZ6Ssrmy3NlooynleWVwQCWfpyemK9E8ceOPFtn4F8A6Pb3dpp/jPxVJBaS6hGqyx237sPNKi/dYgdB0547GreBlaEk9Jd010vfzVuqMY55S5q0Jw1p2vZxlq3yqOj0k30dvU9por588X6R4g/Z9XSvFNr4213xNo7X0Nrq+neIbkXAaOVgvmQkKDGVJztGc/hg5Hx+8ZWOm/GfS9J8ReOvEHgzww+h/aRJoNxLE73PnOoz5aOSCoPUfwjmnTwLqySpyunfVJ9N1be4q+dxwtOTr0+WUXFNOUUve2fNe1tH80fTVFeBfs1+NJfEXiPxfp+neK77xd4RsBb/YL7WZAb4OykuGyFkKccMyjpx3rzz4p+OfC3h2XW77QPjf4nl8W2zPPb6d9pe505nBJ8kKsXl4x8oyxA4zmqjl85VnRvqrdH176aeZnU4go08HHG2XK+beUV8Ls+Vt2le2ltz7AorwL4yfE65tfhP8N/Fov7nRIL7VtMur5rWR1/cPG0kiME5ZcdV5zjoax/iF+0d4Y8aax4D0zwV4qupL2TxLZC7itorm28y3LFWVyyKGUkrlSTn0qKeArVEmlprfTRW7m1fPsHh5ShOS5kotJtJy5uyep9K0V47r3i2fQ/2kEhvNVntfD9v4Rlv7i3aZhbqy3BzKUzjcFGM4zjiuY+FvjLxV4m/aDnn1i8urbRtU8ONqWnaK0jCO2gNwixM6Z2+aygsT1G/bnAxUrBycHO+iV/8AgGss4pRrRo8rcnPk9PN+Wtu/3M9A+IPxG8TeAfEiCPwdqHijw9dWmIJNDgM1zFdhjlZhuwIiu3D44IPXPHX+DbnW7zwrplx4jtrez1yWBXu7e1z5cTnnYMs3QYB5PIOK8W8I/E7UtB0v4lzS3FzrOrHxdc6ToljcTNJulbaIoVyfljU5YgYAVWNbf7L+o69e6B4wg8R6zca5qVj4jurRrmeRmHypHkICfkTJYhRgDPArath3Gi3ZLltrrd/1fXucWDzBVcZGKlJqalZaWjZ9Xu27adl6o9oorxb9qrxNc+F/A2hzQ63feH7W41y2tr6+06Ro5ktmWTzCpUE5AGeAeQOK86+Hfj/Tl+LvhbSPAvxK8QeMtOvvO/tW28Tzs6oiplTE0saNvzztQHOOeM1nSwM6tH2yemvR207vZeRvis8o4XGLByjreK+JX952Vot3aXW2yPq6uT+Knj1Phj4C1XxM9k2orYqh+zLJ5ZfdIqD5sHH3s9D0rotV1GLSNLvL6f8A1NrC87/7qqSf0FfI3xMsvFHxH/Z+1j4h+IfE1/a2915c9h4b051js44DcIiCbjMrYO7kjBx6YCweHjWqRdR2jdL1v0NM5zGeCoTjQi3U5JSW1oqK+J37NrTW/a1z6+tZvtNtFNt2+YgfbnOMjNS14BDN4j+BfiTwbDN4k1HxX4P8Q3UemvHrLia7sriRcxssoALITkEHgAcVdni1z42/EXxXpcXirVfC3hbw3LHZBNAmEF1dXJXc7tLgkKudu0DB/Cl9U15uZclr317223vccc2uvZ+yftb8vLdb8vNe97cttb/K19D3KivH/hXr2u+HviB4j+HevavJ4h+wWsepabqlyP8ASHt3O0xykDDMrY+bqcn6DhvhH4G8R/FT4e23i6X4leLrDxBPJcLFHFfKbFGSV0Tdb7MMvAyM80/qijzOc0kra668ybX5C/tZzcIUaLlN811dK3I0pK97N3at0fc+maK8Fi+Kus69+zJ4q1q9n+x+JtKt7vTrq4smKYuYzsEiFfuk5VuMYJ4xXSfDbx0/hnwHqlr4t1J577wzAkt1e3BJkuLZ4hJFKck7ictHnJLPG3c1EsJUjFvqna33a/ivvNqWb0Ks4RWkZR5rvS2+j7Oyb+TPVqK8I+EGteKW+Mmv2nii/uTPqOi2+rppbTFoLDdK6iKNM4BVdgYgcsCfSvMbz41eH/H2t63eeKvipr3gj7NeS2+l6R4eSeNUiQ4WWdkiYSMxGduePXnA3jl9SU3FO6STuk3v6HBV4goUqMak48rk5JKUox+He7k0l00319WvsWivLf2b/iFefEb4ape6heLqV5Z3c1i9+sXlfalQjZLt7FlZSR65r1KuCtSlRqSpy3R7+ExMMZh4Yil8MkmgooorE6wooooAKKKKACvj79ra1/sb41+A9aHy+Z5aFv8AdlP/AMVX2DXyr+3VYeXp/hHVRw0F0ybvT7pr6HIZWx8Iv7Sa+9M+X4ljfLZzX2XF/dJH1LbyCa3icdGUH8xUtZPhO8GoeF9JuQciW1jf81Fa1eBJcsmj6WEuaKkuoUUUVJYVDcWcF4hSeGOZP7sihh+tTUU9thb6M+KdEsbXR/225rWG2ihgM77Y1QBRlc8CvtavjbxBH/Z/7b2nueBLNGfzSvsmvpc7fN9Wm+tOJ8lw8uX61BdKsv0CiiivmT64KKK4D4l/G/wp8LLJ5NWv1e6xlLKAhpXPpjt+NbUqNSvNU6UW2+xhWr0sPB1K0lGK6s7u4uIrWF5ZpFiiQZZ3OABXz98WP2vNE8KtJpfheL/hIdcY+WgiyYkb3x1+gryDV/FXxN/aq1hrPQ7eTRPC4bBbJVNvq7fxH2FfQHwd/Zi8MfC2OO7liGsa5jLXlyuQh/2F7fXrX0n1HCZbFTx8uap/Iv8A25nyf9oY3NpOGWx5Kf8Az8kt/wDCv1PC9C/Z++IXx+1RNc8e6rNpmnOdy2+Pm2+ip0X6mn6n8B/id8BdQfU/Amry6rpqHcbfqSvoydD+FfagAUYAwKKj/WDE83Lyx9ntyWVrGn+rOE5ebnl7Xfnu+a/5fI+Zvhx+2XY3lwuleN9OfQNUU7GmAPlk+4PK/rX0Xo+uaf4gs0u9OvIby3cZEkLhhXF/Ez4E+EvilZuuqaekV5j5L23ASVT9e/418xax8GPip+z5qD6r4P1KbV9Ijbc0UeTlfR4zwfqKtYfL8y/3eXsqn8r+F+j6GcsVmmU/7zH21L+aPxL1XX5H3BRXzh8L/wBsjQ9faPTPFsDeHtXX5GkcHyWb8eVr6F0/U7TVrVLmyuYrq3cZWSJgwP4ivDxWCxGCly14W/J+jPosHmGGx8OfDzT/ADXqty1RRVe/vrfTLOa6upVgt4VLvI5wAB3riSbdkeg2krsyvGnjTS/AXh+61jVrhYLWBSeTyx7Ae9fHOg6LrP7YfxQk1nVUktfB+nP5ccS5A2A52g92PUn3pPG+va3+1p8Uo9A0QyQ+FbCTDTc7NoPMh9Sewr7F8D+CdL+H3huz0XSYFgtbdMcDl27sfUk19d7uR0L/APMRNf8AgCf6s+I97iLEW/5hab/8Dkv/AG1HmN1+xz8L7ofLo00B9Yrlv65rEvP2Gfh5cZMM2rWx/wBi5Qj9Ur6Iorxo5tj4bVpfee7PJMtqfFh4/cj5avP2BvDUjZtvEOpQenmKj/0FZVz+wW0I/wBB8aXCHtvt8fyevrqiuqOf5lH/AJe39Uv8jjlwzlMv+XKXo2v1PjVv2J/GVm2bPx0w9MtIn8mpkn7Mfxh0v/jx8avIB0xdyD+dfZtFa/6w41/Hyv1ijH/VfL18HNH0lL/M+MofhV+0Po/MHiVpsf8ATdW/mtMX9mv4vfESbd4r8WNawsclTKW/8dXAr7Qop/2/iI6wpwUu6iri/wBWcLLSpUqSj2c3Y+cPCX7DngvSNkutXV7rs45Ks4ijP4Dn9a9p8NfDTwt4PhWPSNDs7MKMBliBb/vo8101FeTiMwxeK/jVG/np92x7WFyvBYL+BSUfO2v37iAAcAYFLRRXnnqBRRRQAUUUUAFFFFABRRRQAUUUUAFFFFABVWPE2oSvgEQqIwe4Y4Zh+Wz9anmlEMbO2SAOg6n0A9zTLSFoIFVzukJLOR03E5OPbJ49qAOY+I155el29oD81xKMj/ZXk/rtrN0G32qvFU/E15/a3iiRVO6K2Hkr9Ryx/Pj8K39Ht9qrQBu2q4UVdUYqvCuAKsigBa80+OnhLWfGWmeFbXSLM3gtvENneXi+YibLeMsXbLMM4OOFya9LorWlUdGanHdHLisPHF0ZUJuyfY85vPg3BffFaLxfLqchsY9lydF8oeU16kZiS5LbuojOMbeoBzxUHgHwjrOh/GL4kaxd2XkaPrBsXsrjzUIlaOIrJ8gJZTkjlgM4716bWV4o8L6Z400G80XWbb7Zpl2oSeDzHj3gEHG5SGHIHQ1ssRNrkm9GlH0Saem3Y45ZdRjJVaMbSUnPfRycXHV2dlr0Wm9uj8U8P+AQn7SGrx6feQ3Phq1dfEFzZx4P2XU5I3hCk9iylpMdvl4HGe0uPB+ryftFWnidbTOhx+G2sGuvNTic3BcJszu+7znGPeut8F+A9A+HejjS/Dulw6XY7t5jiyS7dNzMxLMcADJJPArfrSrinKV46rl5de3f1/rU5sLlcKdJKpo+fnsndJ30SbWy9F5W2PM18H6v/wANGHxR9k/4kX/CNf2f9q81P9f9oD7Nmd33ec4x71y3wj+DesaN8VPGPijxFGI7RtWu7nRLXzEcDzjh7j5ScFkCIA3IG7gZ591oqfrdRRcV1SXyRs8pw8qsasrtxk5+V38tluvPU8S8K/DnxDpvw9+LemXOn+Xe67qWqXGnRefGfPjmhCxHIbC5PZiCO+K5Fh8Wm+DJ8A/8Ko/5hH9lf2h/wkdp/wA89nmeX+u3d+NfTdFaxx0k25QT1T1vuvRo5Z5JTlFQp1pwtFx05dU3d35ov8LHytNb+Kvjf8A/Cdp4d0tdM1vQNdt7R2a7jcQ/ZoyhuCWABwxB2jceON1eh+OvhHd2vhn4baJ4ZsjdW2g+ILO9unaVFbykLNLMxZhuYsxYgZJLHivWdJ0PTtBt3g0zT7XToJJGmeO0hWJWdvvMQoALHuepq7Tnjpcy9mrRTbS9e/6EUckp+zf1iblOUYxb0+z2VtL2V+9keXX3gvWZv2kNN8UpZ50GHw89i935qcTGYsE2bt3Q5zjHvSQ+C9ZX9pS58VGzxoL+Ghp63fmp/r/PD7Nm7d93nOMe9epUVz/WZ9l8PL8v8z0f7No3vd/H7Tpva1ttvx8z5z8H6B8SPg9aa74e0zwBY+LLG+vp7mPWbfWIbN2WQ8eakilmZR6cdhnrVzwz4F+Ivg39n/QvBWj6fYx69cm5tr29nu18vT4pJJG8wAZ3thgBtzgkcEV9AUVvLHSlq4K903vq1e19bdeljhp5HTpaRqzsouKXu+7GTTaTUb9Erttro76nivxK+Dt7D+zc/gLwtbHUry3ht4okaRIjMyzI8jkuwUZO5sZ9hTvjF4R8V3HiL4c+IvDehR6/N4ce4e409r2O1Z98aIAHfjsfyr2iis4YypFptJ6yevXmVmb1cow9RSUW43UErW09nJyja6fV9bq3Q8T0vw744+I3xP8ADHijxT4ctfBuneHEuGhs11BL24uZZV2csgCqgAz6/nx0HwY8H6v4Tv8Ax9Jqtp9lTVPEl1f2Z81H82Bwu1/lJxnB4OD7V6ZRUzxUpxcEkla1lfTW/V9+5pRyynRqKs5ylNNtt21bio62SWiStZI8V8H/AA38QWPgP4saVd2S215r+qanPp6vMjCWOaILGxKk7QT2OCO4rjLrwr8T/FXwnsvhpdfD3T9MtY7WCybX77WIbiNBHtHmrCg3hsDjnivp2itY46cW5OKbun10a+f53OSpkdGcFTVSSXK4u3LrFu7TvF/erPzPKNN8B6xpfx2t9e+zNcaJb+FF0sXnmpue4WdW27C27JUZzjHvWEvwS1D4i6frniLxcp0vxrfShtIZJFkOhxwvut1jZSVLFhvcqedxFe6UVmsZUjrHR6K/kv8APqdEsow004zu4tydnteStfa+i210vfezWD4Fvtd1DwrYSeJdOXTNdCbLuGORJEZ1OC6FSRtbG4A8jOD0rzjVvDfjb4a+Ptf8ReDtEtfFukeIDHNeaPJerZzwXKrt8xJHBUqR1B5z06V7LRWcKzhKTUVZ7rW3fvf8TqrYJVqcIOclKGqkrc17WvtZ3Td7q3keT/Dn4d65eeIPEvi/xvFawaxrlutgml2biSOys1B/dmT+J2JySOOPfA5Twpp/xc+EWgv4N0fwpp/irTraSRNL159Tjt1hidiV86FvnYqSSQp6cAnrX0HRWv1yTb5opp201sraK1mn+PqcbyimlH2VSUZR5veTV3zO8r3TWr12Vulj5r+Jnw7l+Gf7JfibTLq7XUNVuJUvr+6UYWS4kuoi5Ueg4A9cZwM4rR8RW/xZ+KHhmLwbdeFNO8MaZeRxw6h4hXVEuUeDAL+TCAHVmHQNnuCR94e2eLPCeleOPD93omt2v23TLoKJoPMePdtYMPmQhhyoPB7VqRRrDGkaDCIAqj0ArZY5qKbinPmbu+l7bWfl1VtjklkilVcY1HClyRhZNXaTldNtN2aktU099Txb4jfDvxFo/jrwd4t8J6HZ+J00GwfTjo91cpbybSMJJFIw2qw7k9hx14b8P/D/AI21v44XXjjxL4Wj8K2jaF/ZaWv9pxXjs4mVw2UAwCM/l717dRWX1yfJyOKva19b2vfvb8Dr/sil7f20ZyS5lLl93l5krX+Hm2W3NbyPFPFXiL4qeINN1Tw+3wq0+a3vIpLb+0LjXoXttrAgM0O3eRg9OtF98EdbtPhT4J0zStTtj4u8JSR3dnc3AY28sgzvib+LyyGKg9cKOnb2uil9blFJU4qKTv116a3b6DeU06jlKvUlNtWu+VWV09OWMdbpNN3eh4TrGhfET403Wk6R4o8MWfgzwxZ3kd5fldRjvpr8xnckcYUYRC3XdzjHpg3PiHovjXQ/jTYeNPDPhNPFdouhnS5Lb+04rJkczNJuzJnIAx0Hf2r2qimsW01aC5bNW1trv1v+JMsohKL5qsnNtPn93m93bTl5bLXTl6vqeHeF/h34r8WeOPE3i7xLpVn4Ok1PRG0WHTrS5W6lO45M0siAKzDgDHbjjHPIWfhn4peH/hFefDOH4cafdwSWc1iNes9aghifeG/emFl3luec4JPpX1BRVrHTT1imtLLXS23W/wB7ZjLI6TXu1ZKT5k5LlvJTacr3i0r2+ykeI+LPhn4hvPhf8K9EtbJbnUNB1LSpr9EmRVjjhjKysCxG4A9hknsK6L42eD9X8XN4HOk2n2v+zfEtnqF1+9RPLgQtvf5iM4yOBk+1emUVj9anzRlZaX/E7HldBwnTu7SUU9vs7dPvPC/iV8G9Y+IHx40XU5I9ng5NJW21N/NT/Sdk7Si3253YZhGScYwCM9q6hfBurr+0UfE4s8aF/wAI1/Z4uvMT/X/aA+zZnd93nOMe9emUU3i6jio9Erf15ijlOHjUlVV+aU1N+q2W22+ndvU8K+Efwb1jRvip4x8UeIoxHaNq13c6Ja+YjgeccPcfKTgsgRAG5A3cDPPU/BHwfq/hBfGw1e0+yf2l4lu9Qtf3qP5kDhNj/KTjODwcH2r0yiiri6lXmUutl9wYbKcPhHB073i5P1ct76dNl2SR5b+0F4T17xV4c0B/DmnJq1/pOuW2qGze4SDzUiDkqHbgEkgc+tcvqehfED4veKvCM2veC7LwRp+g6kmpPdyarFfXMuzkRR+Wo2hjjOfTPbB96op08VKnBRUVdXs9bq+/W33onEZVTxFaVWVSSUuW8Vy2fLt9nmXykiG8tItQs57Wdd8M0bRuvqrDBH5Gvkv4veHfHXwt+BeveEZbGz8Q+DYmjWz1pLsRXNnB56MqSxMP3h3fKCh6HPTgfXVZHizwnpXjjw/d6Jrdr9t0y6CiaDzHj3bWDD5kIYcqDwe1GExP1eacleN038uq21/pizbLf7QoTVOTjU5ZRT/xLVPR6PS+l10szybR/B/jL4qeIfC2seM9LtPDGg+H5FvLTRobsXc9zchcJLJIoChV6gDnkg9at6t4b8bfDXx9r/iLwdolr4t0jxAY5rzR5L1bOeC5VdvmJI4KlSOoPOenSvYoo1hjSNBhEAVR6AU+j63K/wAK5bWtra179779b3BZTTUP4kvaX5ufTmvbl7ctraW5beVzyz4X+B/EMfinX/HPjFLW11/VoktINNs3EiWNqnKoZP4nJ5JHHHvgeSfAPxT8TdJ+EdlZeGfBFjrtnNPdfZNUk1VIBbkzMD50LYZ8NuPyEZGO9fVvXisfwj4P0jwLocOj6HafYdNhZ3SHzHkwWYsx3OSeSSetaxxi5JKcE23Gy1skk10afX/M5p5PJVaTo1ZQUVO7VuZubi76xa1s76K2lvLx7XPgzr+kfs06x4R08rrninUn+03TRMkaSzyTo8u0uVG0KCATgnHQZxXWeKvgpD4w8ReHdTm1KSys7KGGHUdLWIOmopE4khR23cBJAT0OQSOK9OorH65W3T1u399v8tOx1rJ8IlytNx5YxtfpBtrz1u73eq0fW/mQ8I6zH+0Y3iZbL/iQSeHPsD3YlQfvxcbwpTO4/L3xjnrXLaPoPxC+CV9rOneGPC9r458L317JfWcY1OOxuLJpDl42MgIdc9Mc9z1wPdqKFipW5ZRTVkrO/TbZ3v6MJZXTb56c5RlzOSatdc261TVnbZpmX4ZvNV1DQ7W41vTo9J1OQEzWcM4nWL5jgbwBu4xzitSiiuOTu27WPXhFxiot3t1fX7rIKKKKRYUUUUAFFFFABXgH7amgzax8JUuIIWmeyu1lIQZIBBBP8q9/qO4t4rqF4Z40micYZJFDKR6EGuzB4h4TEQrpX5Xc4MdhVjsLUwzduZWufNvwS/au8GN4V0bQ9Yun0q/tLeO3aS4H7tioxnPavojSdc0/XLVLjT72C9gYZDwuGB/KvL/HH7LPw/8AG2+RtIXTLtsnzrE+Xye+3p+leLap+yf49+Hdw954A8VXGxTuFu0hQn2x90/lXvTo5Zj5OVKo6Un0lqvvR85CvnGWxUK1JVoLrDSVvR7n2PRXxpZftL/FD4V3C2njrw497AvH2jyyhI9Qw4Nev+B/2uPAfjAxwz3x0e7bjy7z5Vz/AL3SuGvkuMox54x54946o78Nn+AxEvZylyT7S91/ie2UVXstQtdSgWa1uI7iJhkPGwYGrFeI01oz6JNNXR8c/FxhYftjeG5Rx5jW/wD6CBX2NXxz+0TGbX9qLwXc9N7QfowFfYrMEUsxCqOpNfR5trh8JL+5+TPlMl93FY6P/Ty/3oWs3X/EWm+F9Nlv9VvIbG0jGWkmYAV4r8Yv2s9A+H7zaboyrrmtr8vlxnMaN7kdfpXkmh/Cr4j/ALS2pR6v4zvZ9I8P53RW2CgK/wCyn9TWeHymTgsRjJezp+e79Ea4rO4Ko8NgY+1q9lsvVmx8SP2ttY8Y6i3hv4a6fLPPM3lfbdhZz7qO31Nanwt/Y/e+u01/4i3kuqahIfMNkzkgH/bPf6V7v8OvhF4Y+F+nrb6JpsUU2MPdON0r/Vv8K7Stq2bQoQdDLY8kesvtP59DGhktTE1Fic1n7SXSP2I/Lr8ynpOj2WhWMdnp9rFZ20YwsUKhQPyq5TWkVfvMB9TVK617TbFC1xf28KjqXkAr5z3pu+7Pqvdpq2yRforh9U+N3gXRt32rxPp6MvVRMCfyrjdW/a9+G+mq2zVZLth2hiJ/WuyngMXV+ClJ/JnBVzLBUf4laK+aPaqQgMMEZFfM2qft2eFIVP2DSr68btnCg1zV3+3Jq2oDbo/g6SRz93zCzfyFehDIcxlr7K3q0jy58SZXDRVr+ib/ACR7f8TP2dfB3xMhke809bPUCPlvLUBHz746/jXzlqnw7+K37Nl8194avZ9c8PqctEoLgL/tJ2+orVb9oH43+JgP7I8HNbK3R/sjEfmTSNaftJ+LPvT/ANlRP12iNP0INfQ4SljMJH2WJrU3T/llK/3b2PmMbXwOOl7bCUKqqdJQjb79rnf/AAr/AGyPD3i2SPTvEcf/AAj+qfdLSHETN9T0/GvOv2gPjJqfxj8WQfDzwO7z2TyCO4uLc5849+R/CKwz+xL468Sak97rWsWaTzHdJIB8xP0AxX0b8Bf2d9J+C9jNLvXUNauP9ZeMvKr/AHV9BUVpZRl83isM+afSO6T737IuhHPM0prB4qPJTe8tpOPay6s6D4NfCXTfhH4Rt9MtEV7tlDXVzj5pH78+ld9RRXxFatOvUdWo7tn6HQo08PTjRpK0VogooorE3CiiigAooooAKKKKACiiigAooooAKKKKACiiigAooooAKKKKACiiigAooqvcTNuEMX+uYZz2Qf3j/Qdz+JAAjD7VcbesUJBPu/UD8Ov1x6VS8UayND0iWYEee3yQj1Y9Py6/hWlGkdrDgHaijJZj+JJP6k15prmqN4n1ndHk2cPyRD19W/H+QFADNBsTwzcseST3ruNPg2qKydJsQirxXR28e1aALEa8CpaaowKdQAUUUUAFFFFABRRRQAUUUUAFFFFABRRRQAV5l4s+PWl+GPFF94ftvDvifxNqlgI2u4tB0w3IgEi7kLHcAMj/ADxXpteLfD26hj/aY+Ktu0sazyWumMkRYBmCwfMQOpAyM/UV2YeEJc8pq/Kr2+aX6nj5jWrU3Rp0ZcrqT5b2vb3ZS0+aR6B4B+JOh/ErTbi60aeQvay+Rd2d1E0NxayDqkiNyD+nB54NcZrH7TXhjS768SDS/EGs6VYyGK817S9NafT7Zl+8HlyPu9yoI9M1zOlsNe+N3xYm8LypLH/YEVrcS2p+V9Q2uEG4cb1AwfQjHY1yfwJ8F+MvF3wjsYND+K8OkaZHHJa3Oijw5aytZtubzI5GZgxJyTlsE7s16McJQjzTm7L3dHfTmV+kX8tEfOzzXH1OShQjzTftNYqOvJLl0UpxVne7s2107n0Trnj2w0jwhF4jtbW+8QWMyRvbx6Lbm5mnV8bSiDqOfwrn/Afxy0bx14jl8PtpWueG9cSA3K6f4gsTayyxAgF0G4gjJ9c8Hjg1w+v32ufBHwH8PPAmg6zZTX+qXR06PxBqEO2KFMlgwj3EFsMFUFiDj34wrrw74r8NftI/C9fE3jL/AIS2S4i1ERSDS4rExKIDlSIyd4JIPPTHvUU8LSlCV3/M4vW7Ub9LW6dWmb180xUK1O0Xo6cZq0eWLm0rc3NzXXNpyqS7vt678TvjFpvwtvNEtLvR9a1q81hpUtbbRbZbiVjGFLDaXUnhh0z0NR/DX40ab8TNU1rTbfRdc0O/0lYmubbXLRbeQeYCVwodj0XPIHUVx/i69h8aftNeB9L0+RboeGLS81DUWjwwgaVBHGjHs2QDjrgg1J8M/wDk4z4v/wDXPTf/AESaj2FJUNV73Lzb/wB623pqarHYmWPSjNeydTktbtScm7+Uk18jtvD3xg8P+IPhvL44LXGm6FEszSNfIqyKI3KHhWbJJXgAknI78VV0r41aPrXwytPHFnpmsXGm3TmOKzgtBLdlhIY8eWjMPvL2PQivCP2d7eT4leDdH0B42/4Rnw3NcX2pBgQl3eNNI1vB/tKgIlbqMlBXp37MPmN+zrokUN4un3M32yKC5ZQ3lyG4mCsFPDEHnHfFaYjC0qHP3Ukvk7/jpc58vzXF490bNKM6Td7bzXJdrVKycmraap9LG/4P+PWi+KvElvoF3o/iDwrrF0jPaWniLTjatdKoyxjOSDgZ6kdKtePPjFD4E1Y2B8I+LNfKxCV7jQ9KNxDGDnhn3AZ4PFeW6no/iPwN8bPh3c+MfFMHj83ks9lZRtZR2MthI6jM6xRkhxgYLHpxjtW5H4j8efFb4g+L9H8PeLrLwRYeHLlbTy102O+urkkZMjiQgKh5xj6e9EsNS5lONuS13q7b2005vw/AIZni3TlQndVuflSUY81uVS19/k76qW1up6Po/wAVNB8QfDq58a6bLNd6Pb201zIqx7Zh5QYum1iMMNp4Jx05wc1I3xI0xfhn/wAJz5F3/ZP9nf2n5OxfP8rZvxt3bd2O27HvXhPwjhubX4D/ABotry6+23MGpazHJcCMRiRhbjcwQcKCcnaOBmuuk/5MzP8A2KP/ALb1NTC04T5VtzpfJmuHzXEVqCqSST9lKX/bydu708rv1O/1z4saRoPhvwxrVxbXr2viG6tbS1SNELo9wu5DIC4AAHXBPtmm+OvjB4f+H3iDw5oeotcTapr10lra29qisybmCCR8sNqbiBnknnAODjx/4warbaF8C/hHqV45jtLPU9HuJmCliESFmY4HXgGs7xtod7cL4D8Za7CYtf8AEPjLTpRBJy1lZgv5FsPTCnc2MZd2z0q6eDpS5ZS2bkvVrb/g/wDBMMRnGKhz06VuZKEttk9/m3ovm+h9BSeP9Pi+IsPgww3X9qS6adUEwVfI8oSeXgndu3Z7bcY71naT8YPD+u/E7UvAti1xc6vp1qbq5mRF+zphlUx7t2S43rkBcDpnIIryP4ueKr7wv+0lYDSIPtOv6l4W/s/TIiMr9okumwzHGAqAM5z2Q1e8A+DrbwH+0la6Pbu1w8fg0vcXUn+suZ2vA0kznuzMST9cdqj6pTVPnlu43Xr1fp/XQ3ea4iWJ9jC1o1eWTt0eyXnu32Vu6Pb/ABb4ltfBvhjVNdvY5pbTTrZ7qVLcAyMqAkhQSATx3IrwP/hvT4f/APQH8Sf+A1v/APH69X+PH/JF/G3/AGCLn/0Wa+bbf/kwKX/rsf8A0urTA4ehUpqVWLbc1He2/U588zDHYfEypYSooqNKVR3jzX5XturX76+h9Da98e/DHhn4b6P421EX0Gk6sI/s0QgDT5dSwBUMQDhT/Fj3rkfBn7ZXw88Za1DphfUdElmISKbVYESJ2JwF3I77fq2B715B8cv+TPfhn/v2v/oiWtP9q7xx4J8VfCLw7Z6bqum634hSaAW62MyTTQr5eJA23JUH5RtOMnHHHHVSwFCfLFxb5pSV09rbdDycVn2OpOdSNSEVTp058rXxuS1Sd1bysnufS/xG+J3h74V6F/aviK9+ywM2yKJF3yzP/dRR1P6DuRXC/Df9q/wJ8TNdi0azkvtK1KdttvDqkKx+e2M4Vkdlz7EgnoM14z8frebQ/FnwTvvF8Ukug2ttbxX/AJvzosylDNvHc42k+oU1J+1R4o8OePfFvw8s/Bl7Z614hW8+WfSZElKKWTYhZM87gSBn5cE8ZqKGX0ZwhGSbclL3lsrX/wAtdTfG5/i6VWtUg4xjScF7Nr3p81r2d9N9LJ7an0P8Vvjh4U+DlrA+v3UjXdwC0FhZoJLiRQcFgCQAPdiAe1VvhL+0B4S+MxuYdDnuLe/t18ySwv4xHMEzjeAGZWXOOhOMjOMivnb44XureF/2tNN1VptDtmNlE2nXXiUSiwjxGyksY+QQ+8g9ASCfWun+FHhDVte/aIHjaXxR4DvrhraRr+x8J30s5dTH5YfaQQCW2EktzjOM1LwNCOFVST1cea9+va1vxvuaRzzHVM0dCCXJGpyONteX+fmvv1tbbzPWdB/aN8I61L4xErXmk2/hWQx391qCIsbHe6Dy9rsWyyEAYBOQAMnFZlt+1F4euPh3f+NjoHiKDQLWdLdZpreBWuHZtp8oed8wU9ScDsMkED481LwHrXizxV8TdV0yH+07HQtae8v9ILuouY/Pm+bCkE7QGzgggMxBr7t+C3xA0D4jfD/TdR8PQR2NpCgtn06MAfY3UDMWBxgDGD3BBp4zB4fCxU4xctVfXbRO3q++xGT5xj81qyoVJqm0pcvu35/eautlaFkmr3b8jyf/AIb0+H//AEB/En/gNb//AB+vR/G/7QnhD4f+FdI1vV7i4X+1bdLq00+GMPdSIyhs7d20YzgksBnjJryj4L/8ne/FH/ri/wD6MirK+J15YeGf2zPD+q+LysWgPZp9jubojyImEbqGOeABISfYkH3q5YTDSrKnCDVo82929L2WhnTzbMqeDeIq1YtyqezTcbKPvNOb11Wm2ln1PZfhT+0h4M+L98+n6RPdWeqKrSCx1GIRyuo6lSrMrY64DZxzjisX4iftceC/hr4qvfD+o2msXeoWbKs32K3jZFJUMOXkXPDDpXlnj7XNG8cftceAZvBdxb6ncW/ltqF9prrJGyqzM2XXhsR5BOTwQPasbVvEmr+F/wBr3xteaNqnhjSLtrdYzP4suHgtCpigJUMpB35AwPQGqp5fQlO7i7OHNyt6p3tvbb5GdfPsbTockakXJVfZ86jdNcrldR5rXWz1sfTvwp+NXhf4x6fcXHh+5l8+22/aLK6j8ueHOcEjJBBweVJFd3XyR+yLqVsvxg+IlpdNaX+t3Ra7bUNHl36c6eblliG0cbpBgknIHTgk/W9ePj8PHDV3Thto/vR9fkOPqZlgY161ua7Ttps2ttbP5tBRRRXnn0AUUUUAFFFFABRRRQAUUUUAFFFFABRRRQAUUUUAFFFFABRRRQAUUUUAVdQ0yz1a3e3vbWG7gYYaOeMOp/A14n4+/Y78CeMPMmsrZ9BvGyfMsmwmfXYePyr3aiuzD4zEYSXNQm4+hw4rA4bGx5MRTUl5o+KZf2d/i78ILhrnwX4gk1C0QkiCOQjj08tsqa29F/bA8V+C7hbH4geE5kdTg3EMZjb646H8K+u6zta8O6Z4itmt9TsLe+hbqk8YYfrXtf2xDE6Y6ip+a92X3o+fWQ1MJrluIlT/ALr96P3M+Efjz8b/AA140+I/hHxNpEkssNiFa4iZNrqVfOPyql8Xv2uPEPxKkbS9Imbw9osh2MY2xK6/7TDn8BX0r4k/Yz+HniC+FzFaTab/AHo7WQhD+HarGjfsd/DbScbtLkvD6zzMf6179PNcmpwp3hKTgrK6TtrfvY+aq5Nn1WpVSqRiqjTlZtXsrdro+a/hX4x+E3wtEepXdre+K9eHzebJCPKjb/ZBzz7mvU7z9ubz1C6L4Mu7g9B5jkj8gK910n4G+A9EUC18MacMdC8Csf1rqbHw3pWmLttNOtbdfSOFR/SvJxWaYDEVPaVKMpv+9K34I9vB5PmeFpqlSrwpx/uwv+L3PlGb9qD4ta/gaL4E8gN0ZraRv5mq0utftKeK2BitjpSN/dhjQfqM19jrGsYwqhR7DFOrk/tahT/hYWC9bv8AM7P7ExFT+PjKj9LR/I+LpPgJ8dvFkgbVvFs1ordQt66/ouKntf2F9f1SYPrnjNpx3wGc/mTX2VRT/wBYcbHSlyx9IoX+q+Xy1rc0/wDFJny5pH7BPhe2bN/reoXn+yu1B/Ku10X9jv4a6RgvpUt8fW4uHP8AI17dRXHUznMKvxVn8nb8jvpZDllH4aEfmr/mcRo3wT8CaDj7H4W0xT6yWyyH82BrqrLRdP01dtpY21qvpDCqD9BV2ivMnWq1NZyb9WevTw9GkrU4JeiSEChegxS0UVibhRRRQAUUUUAFFFFABRRRQAUUUUAFFFFABRRRQAUUUUAFFFFABRRRQAUUUUAFFFFABRSMwVSzEBQMknoKrmaS6GIPkQ/8tmH/AKCO/wBTxyDzQA6a42OIo18yYjO3so9T6D+dOt4PJU5bfIxy746n/ClhhS3UhBjJyzE5JPqT3rjPFHjJpmew0p8n7sl0p4Hsp9ff8qAI/GniQ3sj6TZNlM4uJVPX/YH9fy9ar6LpexV+Wq2j6PtC8c111jZhFHFAFiyt9qjitGNaZFHtFTigBaKKKACiiigAooooAKKKKACiiigAooooAKKKKACvCrr9n/TvHPxg8d6r4x8Ox3+h3sdj/Ztw1xsYskW2XHluHXkAHOAcd691oroo150OZ03ZtWv809PuODGYGhjlBYiPMou9nZp6Napp3Wv32MPwd4I0L4f6Kmk+HtMh0uwVi/lQgksxABZmJLM2ABliTgD0rlPFH7O3w68Z62+r6v4Xt7jUJG3yTRSyw+Y3Xc6xuoYnuSDmvR6KUa9WEnOM2m+t3cqpgcLVpKjUpRcFsnFNL0VrHN+IPhz4a8VeGYfD2raPb32jwKqQ20gOIgq7VKMDuUgcZBBxXP8Ag39nz4feANZh1bQfDkdlqMO7y7hriaVk3KVON7tjIJH416JRQq9WMXBTdn0u7CngcJUqRrTpRc47NxV1baztdWOf8J+AfD3gVb0aFpUGnG9mae5eMEvK5JJLMSSRknAzgZ4xUumeC9G0fxHrGvWdn5OrauIxe3Hmu3miNdqfKWKrgf3QM9626Kh1JttuT138zaOHoxUYxgko6rRab7dt3t3Zg+EPAuheAtDOj6Dp6afpxd5GiV2cszH5mLMSxP1PQAdAKyZfg34Nn8Dw+D5dFSXw5DI0sdk88rbWLMxYOW35y7Hr3rtKKftql+bmd73369/Uj6ph3BU3TjypctrK1na69HZabaI4LwR8CPAfw51L+0PD/hy3sr7BC3Mkkk8iZGDtaRmK5HHGO9R+NvgF4A+ImrHU9f8ADcF5qDAB7iOaWB3wABuMbruIAAyc8CvQaKv6zX5/ac75u93f7zH+zsF7H6v7CPJvy8qtfva1jldB+Fvhbwx4Vv8Aw3pekR2Wi34kW5tY5H/eb02Pli27JUAZBzxXD/8ADInwl/6FP/ypXf8A8dr2KinHFV4NuNRq++rJqZZgK0Yxq0ISUdFeKdl2Wmh418M/2edP0HwAPDPiqzs9VtrfW5NWs4YJpTGnaLdnaWIGQVbKnPOa9L8SeDtH8Xf2Z/a1n9q/s28jv7T946eXOmdj/KRnGTwcj2raopVMRVqT55S1/wAysPl+Fw1FUIQXLZLVLVLa/e3QwrjwPod14xtvFU2npJr9tamzhvGdiY4iSSAudoOWPzYzgkZxUn/CH6R/wl3/AAlH2T/ie/Y/7P8AtXmv/qN+/Zszt+9znGfetmis/aT7va3y7eh1fV6P8i3vst+/r57lDXtDsfE2i32k6lB9p0+9haC4h3sm9GGGGVII47g5rm1+DvhBPAB8EjSMeGC242P2mbr5nmff37/vc/e/SuzoojVnBWjJrW/z7+pNTDUKsnKpBNtOOqT0e69H1Wx4B+0t8GdT8SfCPQfCvgbR/tKabeRmO0+1KvlwrFIv35XGcFh1JPNdb4S/Zv8Ah74bv7HWYfClrFrMSI5eSSSVElAGWWNnKAgjIIHB5FepUV1fXa/slSUrLXZvW/fueYslwX1qWLlTUpNRSTSajy3ty6ab9+xk+J/Cej+NNJk0vXNNt9UsJDkwXCBgCOjDuCMnkciuZ8D/AAL8CfDfUDfeHvDlvY3pBAuZHknlQEYO1pGYrkcHGM13lFc0a1SMXCMmk+l9D0Z4TD1Ksa86cXNbNpXXo90c542+Hfhv4jaatj4k0i31W3Qkx+cCHjJ6lHUhlJwPukdKyvAXwT8FfDG8nvPDWhR6bdzIYnn86WVyhIJXMjMQMgHA9K7iimq1VQ9mpPl7X0+4UsHhp1liJUouovtWV/v3OV8J/C/wx4H1XWtS0XTPsd7rEnm30hnlk85tzNnDsQvLtwoHWo/BHwn8K/De81G58N6X/ZcmoMGuUjuZWjcgkgiNnKrjJxtAwDjpXXUUOtVle8nrvrvba/oEcHhoOLjSiuW9tFpfe3a/W25y2i/DHw14d8Yap4o0/Tfs+u6opW7u/PlbzASCfkZio5UdAOlT+Nvh74c+I2mrYeJNIt9VtkJKeaCHjJ6lHUhlJ/2SK6Kil7WpzKfM7rrcr6rh/Zyo+zXLK91ZWd97rZ36nH+A/hH4P+GXnHw1oVvpkkw2yTgtLMy5ztMjlm25A4zjisrxf+z18PfHmsT6rrnhuK81GchpbhbiaFnIG0Z2OueAB+Ar0WirWIrKbqKb5u93f7zKWX4OVFYeVGLgto8qsvlaxzHgf4Z+F/htaSW/hrRbbSklx5rxgtJJjpukYlmxk4yT1PrXT0UVlKcqj5pu7OqlSp0IKnSioxWySsvuQUUUVBqFFFFABRRRQAUUUUAFFFFABRRRQAUUUUAFFFFABRRRQAUVX+wx/wB6b/v8/wDjR9hj/vTf9/n/AMaALFFV/sMf96b/AL/P/jR9hj/vTf8Af5/8aALFFV/sMf8Aem/7/P8A40fYY/703/f5/wDGgCxRVf7DH/em/wC/z/40fYY/703/AH+f/GgCxRVf7DH/AHpv+/z/AONH2GP+9N/3+f8AxoAsUVX+wx/3pv8Av8/+NH2GP+9N/wB/n/xoAsUVX+wx/wB6b/v8/wDjR9hj/vTf9/n/AMaALFFV/sMf96b/AL/P/jR9hj/vTf8Af5/8aALFFV/sMf8Aem/7/P8A40fYY/703/f5/wDGgCxRVf7DH/em/wC/z/40fYY/703/AH+f/GgCxRVf7DH/AHpv+/z/AONH2GP+9N/3+f8AxoAsUVX+wx/3pv8Av8/+NH2GP+9N/wB/n/xoAsUVX+wx/wB6b/v8/wDjR9hj/vTf9/n/AMaALFFV/sMf96b/AL/P/jR9hj/vTf8Af5/8aALFFV/sMf8Aem/7/P8A40fYY/703/f5/wDGgCxRVf7DH/em/wC/z/40fYY/703/AH+f/GgCxRVf7DH/AHpv+/z/AONH2GP+9N/3+f8AxoAsUVX+wx/3pv8Av8/+NH2GP+9N/wB/n/xoAsUVX+wx/wB6b/v8/wDjR9hj/vTf9/n/AMaALFFV/sMf96b/AL/P/jR9hj/vTf8Af5/8aALFFV/sMf8Aem/7/P8A40fYY/703/f5/wDGgCxRUC2caMGDS5HPMrkflmmnTbMsCbWAkdD5Y/woAP7RtudsolIOCsIMhH1C5xSGa5lJEcIiHTzJj+RCjr+JFWWYKpJOAOpNY+oeL9J04EPdpK4/5ZwfO3046fjQBorZqzB5mM7g5G77qn2Xp+PX3qPVNYtNHt/Nu5liX+FerMfQDvXGah4+vb4GPTrb7Kp/5bS4Z/wHQfrWRDpc99OZ7mSSeVuryEk0AXNa8UXniTMFurWlieCufnk+p7D2H60/S9FCY+WtGw0cRgfLit61sQgHFAENjYiMDitWKLaKWOPFTquKABVxS0UUAFFFFABRRRQAUUUUAFFFFABRRRQAUUUUAFFFFABRRRQAUUUUAFFFFABRRRQAUUUUAFFFFABRRRQAUUUUAFFFFABRRRQAUUUUAFFFFABRRRQAUUUUAFFFFABRRRQAUUUUAFFFFABRRRQAUUUUAFFFFABRRRQAUUUUAFFFFABRRRQAUUUUAeX/APCVeI/+fpf+/Kf4Uf8ACVeI/wDn6X/vyn+FdJ/Yq/3aP7FX+7QBzf8AwlXiP/n6X/vyn+FH/CVeI/8An6X/AL8p/hXSf2Kv92j+xV/u0Ac3/wAJV4j/AOfpf+/Kf4Uf8JV4j/5+l/78p/hXSf2Kv92j+xV/u0Ac3/wlXiP/AJ+l/wC/Kf4Uf8JV4j/5+l/78p/hXSf2Kv8Ado/sVf7tAHN/8JV4j/5+l/78p/hR/wAJV4j/AOfpf+/Kf4V0n9ir/do/sVf7tAHN/wDCVeI/+fpf+/Kf4Uf8JV4j/wCfpf8Avyn+FdJ/Yq/3aP7FX+7QBzf/AAlXiP8A5+l/78p/hR/wlXiP/n6X/vyn+FdJ/Yq/3aP7FX+7QBzf/CVeI/8An6X/AL8p/hR/wlXiP/n6X/vyn+FdJ/Yq/wB2j+xV/u0Ac3/wlXiP/n6X/vyn+FH/AAlXiP8A5+l/78p/hXSf2Kv92j+xV/u0Ac3/AMJV4j/5+l/78p/hR/wlXiP/AJ+l/wC/Kf4V0n9ir/do/sVf7tAHN/8ACVeI/wDn6X/vyn+FH/CVeI/+fpf+/Kf4V0n9ir/do/sVf7tAHN/8JV4j/wCfpf8Avyn+FH/CVeI/+fpf+/Kf4V0n9ir/AHaP7FX+7QBzf/CVeI/+fpf+/Kf4Uf8ACVeI/wDn6X/vyn+FdJ/Yq/3aP7FX+7QBzf8AwlXiP/n6X/vyn+FH/CVeI/8An6X/AL8p/hXSf2Kv92j+xV/u0Ac3/wAJV4j/AOfpf+/Kf4Uf8JV4j/5+l/78p/hXSf2Kv92j+xV/u0Ac3/wlXiP/AJ+l/wC/Kf4Uf8JV4j/5+l/78p/hXSf2Kv8Ado/sVf7tAHN/8JV4j/5+l/78p/hR/wAJV4j/AOfpf+/Kf4V0n9ir/do/sVf7tAHN/wDCVeI/+fpf+/Kf4Uf8JV4j/wCfpf8Avyn+FdJ/Yq/3aP7FX+7QBzf/AAlXiP8A5+l/78p/hR/wlXiP/n6X/vyn+FdJ/Yq/3aP7FX+7QBzf/CVeI/8An6X/AL8p/hR/wlXiP/n6X/vyn+FdJ/Yq/wB2j+xV/u0Ac3/wlXiP/n6X/vyn+FH/AAlXiP8A5+l/78p/hXSf2Kv92j+xl/u0Ac6PFHiNv+XtR/2xT/CmtrHiC4Xa+oyAf7CKh/MAV0w0dfSpE0lf7tAHGSabeX+PtVzPcDriWQt/M1btfDoXHy12C6ao7VYjsQO1AHP2uihf4a17fTQvatJLcDtU6wgUAVorYLjirSR4p6rinUAIFxS0UUAFFFFABRRRQAUUUUAFFFFABRRRQAUUUUAFFFFABRRRQAUUUUAFFFFABRRRQAUUUUAFFFFABRRRQAUUUUAFFFFABRRRQAUUUUAFFFFABRRRQAUUUUAFFFFABRRRQAUUUUAFFFFABRRRQAUUUUAFFFFABRRRQAUUUUAFFFFABRRRQAUUUUAFFFFAFfyRR5IqxRQBX8kUeSKsUUAV/JFHkirFFAFfyRR5IqxRQBX8kVg+KNWv9HuNEg03TIdRl1G9a1cz3X2dIFFvNL5hIRy3MQTaB/HnoDXTVyXjS387xJ4Cf7J9p8nW5X8zzNn2f/iXXq78fxZ3bMf7ee1aQSb18/yJle2hBb3njhvsnn+HPD0e7f8AafL1+d/Lx9zZmyG/PfO3H+1Rb3njhvsnn+HPD0e7f9p8vX538vH3NmbIb8987cf7VdpRT51/Kvx/zFyvucXb3njhvsnn+HPD0e7f9p8vX538vH3NmbIb8987cf7VFveeOG+yef4c8PR7t/2ny9fnfy8fc2Zshvz3ztx/tV2lNZttHOv5V+P+Ycr7nG29544b7J5/hzw9Hu3/AGny9fnfy8fc2Zshvz3ztx/tUW9544b7J5/hzw9Hu3/afL1+d/Lx9zZmyG/PfO3H+1XTXGoJDnJxWdJ4kgQ4Lilzx/lX4/5j5X3Mq3vPHDfZPP8ADnh6Pdv+0+Xr87+Xj7mzNkN+e+duP9qi3vPHDfZPP8OeHo92/wC0+Xr87+Xj7mzNkN+e+duP9qr/APwlVv8A89F/On/8JRb7fvj86PaR/lX4/wCY+R9zNt7zxw32Tz/Dnh6Pdv8AtPl6/O/l4+5szZDfnvnbj/aot7zxw32Tz/Dnh6Pdv+0+Xr87+Xj7mzNkN+e+duP9qtL/AISe3x98fnSL4otz/wAtF/Ol7SP8q/H/ADDkfczre88cN9k8/wAOeHo92/7T5evzv5ePubM2Q357524/2qLe88cN9k8/w54ej3b/ALT5evzv5ePubM2Q357524/2q1v+Eig253j86F8RwN/GPzp88f5V+P8AmHI+5k29544b7J5/hzw9Hu3/AGny9fnfy8fc2Zshvz3ztx/tUW9544b7J5/hzw9Hu3/afL1+d/Lx9zZmyG/PfO3H+1Ws3iKBR98fnR/wkcGM+YPzo54/yr8f8w5H3Mm3vPHDfZPP8OeHo92/7T5evzv5ePubM2Q357524/2qLe88cN9k8/w54ej3b/tPl6/O/l4+5szZDfnvnbj/AGq1l8RwN/GPzpf+Eig/vj86OeP8q/H/ADDkfcyLe88cN9k8/wAOeHo92/7T5evzv5ePubM2Q357524/2qLe88cN9k8/w54ej3b/ALT5evzv5ePubM2Q357524/2q2YdeikbAcH8asnVIwPvCnzL+Vfj/mLlfc523vPHDfZPP8OeHo92/wC0+Xr87+Xj7mzNkN+e+duP9qi3vPHDfZPP8OeHo92/7T5evzv5ePubM2Q357524/2q6L+1I9udwqp/wkUBm2Bxn607p/ZX4/5i5X3Mi3vPHDfZPP8ADnh6Pdv+0+Xr87+Xj7mzNkN+e+duP9qi3vPHDfZPP8OeHo92/wC0+Xr87+Xj7mzNkN+e+duP9quqt7tZlBBzVkc0uZfyr8f8w5X3OMt7zxw32Tz/AA54ej3b/tPl6/O/l4+5szZDfnvnbj/aot7zxw32Tz/Dnh6Pdv8AtPl6/O/l4+5szZDfnvnbj/artKKOdfyr8f8AMOV9zi7e88cN9k8/w54ej3b/ALT5evzv5ePubM2Q357524/2qLe88cN9k8/w54ej3b/tPl6/O/l4+5szZDfnvnbj/artKKOdfyr8f8w5X3OLt7zxw32Tz/Dnh6Pdv+0+Xr87+Xj7mzNkN+e+duP9qi3vPHDfZPP8OeHo92/7T5evzv5ePubM2Q357524/wBqu0oo51/Kvx/zDlfc4u3vPHDfZPP8OeHo92/7T5evzv5ePubM2Q357524/wBqi3vPHDfZPP8ADnh6Pdv+0+Xr87+Xj7mzNkN+e+duP9qu0oo51/Kvx/zDlfc4u3vPHDfZPP8ADnh6Pdv+0+Xr87+Xj7mzNkN+e+duP9qi3vPHDfZPP8OeHo92/wC0+Xr87+Xj7mzNkN+e+duP9qu0oo51/Kvx/wAw5X3OLt7zxw32Tz/Dnh6Pdv8AtPl6/O/l4+5szZDfnvnbj/apbe98ct9k8/w54ej3b/tPl6/O/l4+5szZDfnvnbj/AGq7OijnX8q/H/MOV9zjrW+8ct9k8/w54ej3b/tPl6/O/l4+5szZDfnvnbj/AGqda33jlvsnn+HPD0e7f9p8vX538vH3NmbIb8987cf7VdfRRzr+Vfj/AJhyvucjbah45b7J5/hzw9Hu3/afL1+d/Lx9zZmyG/PfO3H+1S2+peOm+yef4c8PR7t/2ny9fnfy8fc2Zshvz3ztx/tV1tFHOv5V+P8AmHK+5yVvqXjpvsnn+HPD0e7f9p8vX538vH3NmbIb8987cf7VFvqXjpvsnn+HPD0e7f8AafL1+d/Lx9zZmyG/PfO3H+1XW0Uc6/lX4/5hyvuclb6l46b7J5/hzw9Hu3/afL1+d/Lx9zZmyG/PfO3H+1Rb6l46b7J5/hzw9Hu3/afL1+d/Lx9zZmyG/PfO3H+1XW0Uc6/lX4/5hyvuclb6l46b7J5/hzw9Hu3/AGny9fnfy8fc2Zshvz3ztx/tUW+peOm+yef4c8PR7t/2ny9fnfy8fc2Zshvz3ztx/tV1tFHOv5V+P+Ycr7nJW+peOm+yef4c8PR7t/2ny9fnfy8fc2Zshvz3ztx/tUW+peOm+yef4c8PR7t/2ny9fnfy8fc2Zshvz3ztx/tV1tFHOv5V+P8AmHK+5yVvqXjpvsnn+HPD0e7f9p8vX538vH3NmbIb8987cf7VFvqXjpvsnn+HPD0e7f8AafL1+d/Lx9zZmyG/PfO3H+1XW0Uc6/lX4/5hyvuclb6l46b7J5/hzw9Hu3/afL1+d/Lx9zZmyG/PfO3H+1Rb6l46b7J5/hzw9Hu3/afL1+d/Lx9zZmyG/PfO3H+1XW0Uc6/lX4/5hyvuclb6l46b7J5/hzw9Hu3/AGny9fnfy8fc2Zshvz3ztx/tUW+peOm+yef4c8PR7t/2ny9fnfy8fc2Zshvz3ztx/tV1tFHOv5V+P+Ycr7nJW+peOm+yef4c8PR7t/2ny9fnfy8fc2Zshvz3ztx/tUW+peOm+yef4c8PR7t/2ny9fnfy8fc2Zshvz3ztx/tV1tFHOv5V+P8AmHK+5yVvqXjpvsnn+HPD0e7f9p8vX538vH3NmbIb8987cf7VFvqXjpvsnn+HPD0e7f8AafL1+d/Lx9zZmyG/PfO3H+1XW0Uc6/lX4/5hyvuclb6l46b7J5/hzw9Hu3/afL1+d/Lx9zZmyG/PfO3H+1Rb6l46b7J5/hzw9Hu3/afL1+d/Lx9zZmyG/PfO3H+1XW0Uc6/lX4/5hyvuclb6l46b7J5/hzw9Hu3/AGny9fnfy8fc2Zshvz3ztx/tUW+peOm+yef4c8PR7t/2ny9fnfy8fc2Zshvz3ztx/tV1tFHOv5V+P+Ycr7nJW+peOm+yef4c8PR7t/2ny9fnfy8fc2Zshvz3ztx/tUW+peOm+yef4c8PR7t/2ny9fnfy8fc2Zshvz3ztx/tV1tFHOv5V+P8AmHK+5yVvqXjpvsnn+HPD0e7f9p8vX538vH3NmbIb8987cf7VFvqXjpvsnn+HPD0e7f8AafL1+d/Lx9zZmyG/PfO3H+1XW0Uc6/lX4/5hyvuclb6l46b7J5/hzw9Hu3/afL1+d/Lx9zZmyG/PfO3H+1Rb6l46b7J5/hzw9Hu3/afL1+d/Lx9zZmyG/PfO3H+1XW0Uc6/lX4/5hyvuclb6l46b7J5/hzw9Hu3/AGny9fnfy8fc2Zshvz3ztx/tUW+peOm+yef4c8PR7t/2ny9fnfy8fc2Zshvz3ztx/tV1tFHOv5V+P+Ycr7nJW+peOm+yef4c8PR7t/2ny9fnfy8fc2Zshvz3ztx/tUW+peOm+yef4c8PR7t/2ny9fnfy8fc2Zshvz3ztx/tV1tFHOv5V+P8AmHK+5yVvqXjpvsnn+HPD0e7f9p8vX538vH3NmbIb8987cf7VFvqXjpvsnn+HPD0e7f8AafL1+d/Lx9zZmyG/PfO3H+1XW0Uc6/lX4/5hyvuclb6l46b7J5/hzw9Hu3/afL1+d/Lx9zZmyG/PfO3H+1Rb6l46b7J5/hzw9Hu3/afL1+d/Lx9zZmyG/PfO3H+1XW0Uc6/lX4/5hyvuclb6l46b7J5/hzw9Hu3/AGny9fnfy8fc2Zshvz3ztx/tUW+peOm+yef4c8PR7t/2ny9fnfy8fc2Zshvz3ztx/tV1tFHOv5V+P+Ycr7nJW+peOm+yef4c8PR7t/2ny9fnfy8fc2Zshvz3ztx/tUW+peOm+yef4c8PR7t/2ny9fnfy8fc2Zshvz3ztx/tV1tFHOv5V+P8AmHK+5yVvqXjpvsnn+HPD0e7f9p8vX538vH3NmbIb8987cf7VFvqXjpvsnn+HPD0e7f8AafL1+d/Lx9zZmyG/PfO3H+1XW0Uc6/lX4/5hyvuclb6l46b7J5/hzw9Hu3/afL1+d/Lx9zZmyG/PfO3H+1Rb6l46b7J5/hzw9Hu3/afL1+d/Lx9zZmyG/PfO3H+1XW0Uc6/lX4/5hyvuclb6l46b7J5/hzw9Hu3/AGny9fnfy8fc2Zshvz3ztx/tUW+peOm+yef4c8PR7t/2ny9fnfy8fc2Zshvz3ztx/tV1tFHOv5V+P+Ycr7nJW+peOm+yef4c8PR7t/2ny9fnfy8fc2Zshvz3ztx/tUW+peOm+yef4c8PR7t/2ny9fnfy8fc2Zshvz3ztx/tV1tFHOv5V+P8AmHK+5yVvqXjpvsnn+HPD0e7f9p8vX538vH3NmbIb8987cf7VFvqXjpvsnn+HPD0e7f8AafL1+d/Lx9zZmyG/PfO3H+1XW0Uc6/lX4/5hyvuclb6l46b7J5/hzw9Hu3/afL1+d/Lx9zZmyG/PfO3H+1Rb6l46b7J5/hzw9Hu3/afL1+d/Lx9zZmyG/PfO3H+1XW0Uc6/lX4/5hyvuclb6l46b7J5/hzw9Hu3/AGny9fnfy8fc2Zshvz3ztx/tUW+peOm+yef4c8PR7t/2ny9fnfy8fc2Zshvz3ztx/tV1tFHOv5V+P+Ycr7nJW+peOm+yef4c8PR7t/2ny9fnfy8fc2Zshvz3ztx/tUW+peOm+yef4c8PR7t/2ny9fnfy8fc2Zshvz3ztx/tV1tFHOv5V+P8AmHK+5yVvqXjpvsnn+HPD0e7f9p8vX538vH3NmbIb8987cf7VFvqXjpvsnn+HPD0e7f8AafL1+d/Lx9zZmyG/PfO3H+1XW0Uc6/lX4/5hyvuclb6l46b7J5/hzw9Hu3/afL1+d/Lx9zZmyG/PfO3H+1Rb6l46b7J5/hzw9Hu3/afL1+d/Lx9zZmyG/PfO3H+1XW0Uc6/lX4/5hyvuclb6l46b7J5/hzw9Hu3/AGny9fnfy8fc2Zshvz3ztx/tUW+peOm+yef4c8PR7t/2ny9fnfy8fc2Zshvz3ztx/tV1tFHOv5V+P+Ycr7nJW+peOm+yef4c8PR7t/2ny9fnfy8fc2Zshvz3ztx/tUW+peOm+yef4c8PR7t/2ny9fnfy8fc2Zshvz3ztx/tV1tFHOv5V+P8AmHK+5yVvqXjpvsnn+HPD0e7f9p8vX538vH3NmbIb8987cf7VFvqXjpvsnn+HPD0e7f8AafL1+d/Lx9zZmyG/PfO3H+1XW0Uc6/lX4/5hyvuclb6l46b7J5/hzw9Hu3/afL1+d/Lx9zZmyG/PfO3H+1Rb6l46b7J5/hzw9Hu3/afL1+d/Lx9zZmyG/PfO3H+1XW0Uc6/lX4/5hyvucXF4q8T2OreHLTW9E0Oxj1W5ltXe01uWd45FglmQRq9rH5uVhbPKleSN2K7SuS8af8jJ4C/49P8AkNy/8fP3/wDkHXv+p/2/X/Y311tE7aNK3/DsI31TYUUUVkWFFFFABRRRQAUUUUAFFFFABXJeNLfzvEngJ/sn2nydblfzPM2fZ/8AiXXq78fxZ3bMf7ee1dbXJeNLfzvEngJ/sn2nydblfzPM2fZ/+Jdervx/Fndsx/t57VrT3+T/ACZEtvu/M62iiisiwqnfTeXGTVysvWW227fSgDy7x940/slX+fGK8E8QfHb7HMy+d0PrXUfHK+eGKbBxwa+GvH3iK4jvJQHIGaJLQ66cUz6Wk/aL2yY+0frWhH+0Fuhz5/618HSeKLn7RzIevrW3H4ouBan94enrXnzqNHdCimfbK/tA/uWPn9PeoLP9oXzJD+//AFr4wj8VXH2ST94R+NcPr3xHvbeX7BbFsvzLID0X0H1rL2kpSSRcqUIxuz9FG/aXs1hZIroTyr1CHgfjVc/tKeTCG875u6rk1+fVj4ulX5Y2YMwG0KTT/EHjy7sbEMZzHcMNx3PhvoOea2dR3ORRVj7q1D9qpYGI+2Ee1Zi/tgPG+xp1dc96/OHUPiBqVxIzvITu75NVrfxZezNkyNxz1roj5nNLyP1a8K/tJ2+vRPsm2yKMspPb1rck+OHy5E+fxr8odI+KGsaXdRywXbqjnYwDV7D8M/jJea/eTaZfSbrlVLJJ03AdjTfkbU7S0kfov4N+LjapelfNzj3rubz4iCFOZMV8h/BnUJbieSQsetd1448SSadpssgY5VTXbh4c6IqxUWegeN/2kLTw/H5KTgzHgDNcr4R/aAOrasqNPuLH1r4N8bePrvUvFFyxlYqpwBnpXR/CPxNcS+IogZGPzetfY1srhh8JGfVnhRxDqVWlsj9dvAniT+1LWNt2civQIW3LXgfwRvGm0u3JP8Ir3m1/1Y+lfIV48srI7ou6J6KKK5jQKKKKACiiigAooooAKKKKACiiigAooooAKKKKACiiigAooooAKKKKACiiigAooooAKKKKACiiigAooooAKKKKACiiigAooooAKKKKACiiigAooooAKKKKACiiigAooooAKKKKACiiigAooooAKKKKACiiigAooooAKKKKACiiigAooooAKKKKACiiigAooooAKKKKACiiigAooooAKKKKACiiigDkvGn/ACMngL/j0/5Dcv8Ax8/f/wCQde/6n/b9f9jfXW1yXjT/AJGTwF/x6f8AIbl/4+fv/wDIOvf9T/t+v+xvrra0ltH0/VkR3YUUUVmWFFFFABRRRQAUUUUAFFFFABXJeNLfzvEngJ/sn2nydblfzPM2fZ/+Jdervx/Fndsx/t57V1tcl40t/O8SeAn+yfafJ1uV/M8zZ9n/AOJdervx/Fndsx/t57VrT3+T/JkS2+78zraKKKyLCsrWv+PdvpWrWXrH/Hu30pgfKnx2TdDP9DXwT8R1xeSfWvvz46L+5m/Gvgn4loBcy/U1cl7p2UXqeTTf8fPHTNbEbn7Iee1ZM2POOPWr6y7bRs+leTUR6sCzC3+iyfWuX8MfCPxv8QF1jWdC0q41TTrWfy5jARuHpgd+B2reSYLZyA19j/sU+Xa/CVJkUIbm+nd8d8EKP0FcFWs8PHnR1U8OsTNQbPhvXbC78E2ypcQzW+rsNoikjYMv4VV8H/Bnxv8AFi93QW0zIes0qlVQevNfrB4i0vQNZ2JqGl2V63UPcQhiD65xWfcNY6bZzxWVoltbqMmRUCA8dvWub697t0tTqjlactXofnU37IOsaHu/tLUoWC84jzXKeK/hlHolnJHE/K8b6+yvG2qNeyXT4CxpkBm7+9fPviyL7dZ3C/xuCRVYfFVasrNm2Iy+hRhpE+WtRt30++kt8kAHj/Guw+G99NH4x0u5LbdzmN/pjFYfimB5NRchMFeMe44rV+H9tI+vWIK4BkB5HvX0tL3rJnxsvckfoT8ELXFg0hrV+Kz7dGuOf4TU3wfs/s+goxHUelUfi9Jt0W4z/dNerhI2aRVZ3ufDOsNu167Of4zXc/B1v+Kmh/3q4LUG3a1dH/bNd78H/wDkZIf96v0nMlbBRPk8N/Fkfqj8B/8AkE2/+6K+grX/AFY+lfPnwG/5BNt/uivoO1/1Y+lfmGJ+I9ynsT0UUVxmoUUUUAFFFFABRRRQAUUUUAFFFFABRRRQAUUUUAFFFFABRRRQAUUUUAFFYWm+PPDWta5Noun+ItJv9ZhjM0un217FJcJGCFLtGrFgoLKMkYyR61u0AFFFFABRRRQAUUUUAFFFFABRRRQAUUUUAFFFFABRRRQAUUUUAFFFFABRRRQAUUUUAFFFFABRRRQAUUUUAFFFFABRRRQAUUUUAFFFFABRRRQAUUUUAFFFFABRRRQAUUUUAFFFFABRRRQAUUUUAFFFVdT1Sy0WxmvdRvILCyhGZLi6lWONBnGWZiAOSOtNJt2QnJRTb2LVFVIdXsbjUJbGK9t5b6KNZpLZJVMiI2drFQchTg4PQ4NW6LNbgpKWqYUUUUhnJeNP+Rk8Bf8AHp/yG5f+Pn7/APyDr3/U/wC36/7G+utrkvGn/IyeAv8Aj0/5Dcv/AB8/f/5B17/qf9v1/wBjfXW1pLaPp+rIjuwooorMsKKKKACiiigAooooAKKKKACuS8aW/neJPAT/AGT7T5Otyv5nmbPs/wDxLr1d+P4s7tmP9vPautrkvGlv53iTwE/2T7T5Otyv5nmbPs//ABLr1d+P4s7tmP8Abz2rWnv8n+TIlt935nW0UUVkWFZmr/8AHu/0rTrM1b/j3b6U1uB8ufHT/Uz/AENfBfxLT/SpPrX3t8c8eRN9DXwV8Sn/ANKlHvW0/gOyjueTzJ+8Yn1qVj/obUy6OGNNaT/RGry5rQ9KO4xmItGr7O/Yzt2/4UnZDqVvbnn/AIHXxa0n+itXungPV5dN+Dmn3JvbzTtKiEyn+zifNluDJgqPc5X2rycZFTionqYKTjU5kfZ2qXVpDAjmbYyEbgrAVzPibxhoWh6ZNNqV2kK7mBMp3njvXx/4LsfHuseLJ7C3i1SzgifHm30pfLNztZjgH8OK6j9rrR9W0+DR1hm2x3CqZgp+65UBq8x0eWaiz3Y1uam5xF8XfHLwjqN5JDBfvcxAkYij2qT7etee3V/ZaxM01jMJo85I6EfhUTfAq50vwo+qWWqW8WqNKrK4UPH5OPmznueOxFcxpPhbW/7Qlnih8yQdZo1MauvqVr0qEaVN8yZ5mIniJ+7KOhF4s8G2OoWs15HGEnQZIXo31rC8JNY6OHmmSQ3cUitEoX5doOSSf0AFemaPpxmme2vFwsuVbnvXBfEKE6PrENtZxokEK5+bkn2z617yqSpU/aRPE+rRrV1GS0PuT4IeIbPxZ4Cs9UsdwhkLIysMFWU4IrJ+Mkm3RLk/7JrnP2P7ppPAOsRYIijvyyDsu5FJA/H+dbfxpk26Hc/7pr18E+fkbPMxkFTqTitj4kuDu1W4OP4zXf8Awh/5GSH/AHq8+POpTn/bNehfCP8A5GSH/eH86/Ts0/3KJ8dhf4jP1O+Av/IIt/8AdFfQlr/qx9K+e/gJ/wAgi3/3RX0Ja/6sfSvyvEfEe/DYnqrqv/ILvP8Ari//AKCatVW1JWk066VVLM0TgKBkk4NchofFP7MXxUvfhr+wX8L7Xw7ZRaz498RPdaV4b0mQnbPdtc3DGSXByIIUVpZG4wqEZyy1S/Zg8Vap+z58Jf2o/EWtXdx471fwp4q1G+u7i6m8iTUpYbKB3+ba3lhiCBhTtGBg4rW/4Jv/AAH8VeFfh7pPi74j2V3p2vWVpcaJ4f0S+t3t30rTzcvLK7RPyJp5MFmIB2RxDpVST4eeKj8Df2zrAeGdY+3a/rmszaRa/YJfN1FHsolRrdduZQzAgFMgkECgD3j4jftHf8K/+D/gTx1/wj32/wD4Si+0ey+wfbfL+zfb2QbvM8s7/L39Nq7sdVrYX43J/wANG3vwrk0lYo7XwuniVtaa7wMG5MJiMWzgDG7fv9sd6+MfHX7AfgLwH8I/hJ4s8D/DLVIfiLHrXh2fUntptQup4VMkTXbyW7SMqBTuLEoAmD0r0H48fB3x38Uv23E0rS7O/wBL8Aa94Hh0zxL4kSCRY/saXskk1lDMBtE0w8uMjO4RySMB0NAHrPwR/bC0r47ePvidomhaBcRaJ4Qgt7iz1yechdZjlWX97FH5Y2xExNskDMHUhsDpUC/tfbv2L1+P3/CJ/e077f8A8I9/aX/Tx5Oz7R5X/As+X7Y71k/Df4e6h4X/AGnPjvLaeHLvTPDNx4a0Ox0iZLJ47SbybadDFA2NrbMqpVScZANfIzfFDxXb/wDBPb/hR8nwF+MieKo9J+xtft4OlGnhhc+cWMm7ft29/L69sc0AfoL4m+Ov/COfGD4W+Bf7E+0f8JxaX919v+17fsX2aFJdvl7D5m7fjO5cYzz0rl/CP7Xej+O/2o9T+EGh6NNeWenaVPezeKPPxbSXMMyRTW0KbMSBC4VnD/K6sm3jNfPPxT1fxt+0jrv7MfjX4PaZq2mWuraZrFlL4gvLIsuhQzRxQSXErRlo0kCJMYgz4ZwnXkV6x4V+Cw+GH7X3gKz8MeHr618EaJ8N7rSo9RW3drZZzexuEkmxtMz/ADOcncxLNQBc+L37WPxH+Cut6xqfiD4C6i/wq0m7EVz40s/ElpNKLcuE+0iwC+ZtyQcFhgckim/tPftZ/EP9nux1DxLpnwVHjL4cWVrbXD+Kx4strIZmZUC/ZTE8vDOgyAc7s8AGvhz4lfAmTWPAPi3RfHnwB+LHjX9om5kuhF49tlub/RpWM7PC6SpcLEsQjwBH5R28DGeB9zftteDdf8UfsL+JfD2i6JqGs69JYaZGmmadavcXLsl1bFwsaAsSArE4HABPagCfXP2pviF8PfgV4l+IXxC+DH/CHXmmXtnbWmi/8JTb3322OeaOIy+dDERHtMn3SpJx2zmtj9oP9r3R/gX418CeEYNFm8Ta/wCJdUs7O4gt5/Kj0q2uJfKS5ncI+Cz5CIQu/ZJhht5zP2/fDuveJf2RvE2n+HNC1DxFrfmadLDpem20k9xN5d5A7BURSxwFJOBwAT2rzD4lfADxXpHwt8D6tqWnXPij4meIPiNoPiDxXdaXayTiBUlwIlCglLW1i2xqTwApYnLGgD1P4zftPeOvBfxqi+Gnw8+D7/E3Whoaa9cv/wAJLb6SsMDTND/y2QhjuUdDn5unWm+Hf2xJNV+CfxU8Yan4DvdA8U/DdbmPWvC91qEUqfaIoBN5cd3EGRlIIG8LkH+HpnwP9s34Y+HNd/a2tPEPxE+CXj/4t+CT4PhsrX/hCdOurgwXy3crku0M0WAI2PBY/eHHcV/hr8HPFWj/ALMP7TVp4c8D+LfCXw/8Q6XKPBPgLXt9xqkD/ZHW4Ig3SSIZZSuIyxY7c85yQD6s+I37R3/Cv/g/4E8df8I99v8A+EovtHsvsH23y/s329kG7zPLO/y9/Tau7HVazfjL+01rPg34hRfD34cfDi++K3jtLFdUvtOttTg0210+1ZtqNNdTAqruQdqYyQM8cZ+W/HX7AfgLwH8I/hJ4s8D/AAy1SH4ix614dn1J7abULqeFTJE128lu0jKgU7ixKAJg9K9p8fXnir9mn9prxh8S7f4e+J/iR4L8caTYW10PB1oL7UdNvLQOiL9nLqWidHzuUgAg5HcgHo/w4/au8N+Lvhr4y8UeJNPvfAt/4IeWHxToeqYkuNMkjTzDgpnzUZeUdR8/Ydq4Gx/bS8Z6ZdaRrnjX4D6/4J+F2r3NvbWni281i0mng+0OqQSXdin7y3QlxuJY7cjg5ri7H9nrxt8e/hf+0f4h1zRJvA+tfFRbdNF8P6lIFntYbOEJbNdBciOSVh869VHUnt5H8M/2efglceIvDfhvxH+xv8UNC8X+fbwX+pRXF7PolrNvUPML0X+x4lyXyFPAIwaAP09r4q/bo8aa94i+Kvw/+EOk+FvEHjfSdX0+91jV/DXh6+GntqixlY4Ibm83qbe13M7O38REa854+1FUKoA6DivmT9pDTfFnw1+OHgb41+GfB2pePtM0zSrzw94g0XQkWTUltZnjlintojgzFZEIKA5wwxgbmABzf7KOs+D/AAh8UJvA+p/s72PwD+I0uktdWRtmtb9NTsVdBIseoQqN7K3ll4ySfukkkcdfB+21oGn/AAd8Z/EDxBoN5YQ6D4qvPCdrpenS/bbrVLmGYRRCIbEw0pOdpyFAPzGub8A33i39pb9pbwh8SLv4c+Ivh14H8EaZf29n/wAJlbCy1PUL67CRuBbBmKxIiZ3E/MW4zzj5+0X9iS91Lwz4y+KmjeAbhfjRoPxPvNe0uPWJrmz/ALVsIL4TJCiOwi2yruKSbeSB82OaAPqLwH+1l4pb4heHvCnxY+EGpfCZ/FEjweHtRm1m21O2vJlXf5ErQgfZ5WX7qNnJBHWtP9ob9pLxf8KfiR4L8DeBfhf/AMLO8ReJLO9vVtV8QQ6V9njtjHuJaWNlIPmd2X7uBkmvM9W8XeMv2vPiV8L9OtfhP4y+HXh3wd4ii8S63q/jbT0st0tvG6xW1ou9jMHZzmQYAAzivMdN/aum8X/taap8Ul+Dnxa8T+EPD+jzeFvD7+GvDBvo5Lj7Rm+uHcShFO6MRqFZsqMttPFAH0p8Ff2mPGPxk+FXxD12H4YR6T428Iaxd6G3hGXxCkwurm3jjd4xdpBsViZCowrLlR82DkRaZ+2l4f17XPg7badpbf2d4+XVVvbrULr7LLoE2n2/m3EFxEyHLqwZGBZAu3d8wIrwL9lH9o648C3X7QNjd/C34hReK73xDe+OtO8N3egvDe3VpdyQwW8flgs6sZFO59pjVVZt52kVynxH/YZ8T/Eb4vfDe+8cNrS6r4+uNdvvF9x4VSRNM8Pu+nRpbwqVBjBO1Y3kk5nKkEkUAfZvgX9pSx8UfDfxh8StX0eXwz8N9IaabS9bupjJLq1jCuXvVtwmY42YMIhuZpFAbChlB85sf20vGemXWka541+A+v8Agn4Xavc29taeLbzWLSaeD7Q6pBJd2KfvLdCXG4ljtyODmqmpeEfH/wAbP2bfib8C/Fugf2L4w0nTV07TtetLJrbRNbiUBrSeBguyIny1WWFT+7J4wCAPnr4Z/s8/BK48ReG/DfiP9jf4oaF4v8+3gv8AUori9n0S1m3qHmF6L/Y8S5L5CngEYNAH0V8fP2vPi18EPF1vYD9nv+2/D2qa5BoGha5/wmtpb/2nczZ8keR5TPDuKsMvgDHJGa7HUP2lPGHg7wx8OLvxz8Lv+ET1/wAXeLYfDL6L/wAJDDe/YklDlLnzooysnCf6v5Tz94VR/bU8J614osfgsmiaPf6udP8AiZod/diwtXn+zW0bS+ZNJtB2RrkZc4AyMmsT/goFoPjrWPDfwqufh34fn8Q+JdN8c2N5BGttJLBbkRTKs1wUB2Qq7IXY4AHcUAdb4w/a70fw/wDtN+Dfg1pmjTa5faw80Wp6xHPsttKlW3aeOA/IwkmZF3GPchVXRud2K5rxb+1t8RD8V/Gvg/4dfAq8+Ilr4OuILfV9TXxPaacUaWFZlEUMqlpDsY8A9Vx3rndS/Z9vvhn8Uf2aLXSrLUvEbWGt6zqfifxItq8nn3txZN5t3cuoIj8yU4XcQAAqjoK4fwz+0Df/AAR/au/aVSL4W+OviDaX2r6Wy3HgrSxqBgmXTkwkyblKKQch+ehGPUA+oPBv7UHgvxb8CL74ryzXOi6BpcNw2rWuoRbLrTpoCVmt5YwT+9VhgKPvZXHUV5Zov7bniaxvPD+seP8A4J678Pvhp4iuYLXTPF15q1tcsjTkCBry0T57VWJA3MTgsM9a53wx+zD4z8cfsa/Fjw5rtpH4Y8a/EfV9R8TJpElzvTT5ZpklgtpHXA6QoHwMfOcjqKw/iT44+I/7V3w50z4Lf8KV8ZeBtZvLrT08S+INes44NH0+GCaOWaS0uVc/aGJjAQIFPzdeKAPX/jN+09468F/GqL4afDz4Pv8AE3Whoaa9cv8A8JLb6SsMDTND/wAtkIY7lHQ5+bp1rpPgj+0XffGLwn40ll8DX/h7xr4RupNO1PwxPfQ3AN4sIlWKK6Q+W4bcq7sDBPIxgn5b/bK+F/hvWv2tLPXviH8EviB8W/BH/CHQ2Nr/AMIVp91cGC+W6lYmRoZosYjY8Fj94cdxX+GXwX+KOl/s7/H60+FvhzxZ8NvDmuvaSeBvCGv3/karaIoX7eULu7W7Tjeqh2yCAc87iAe/+A/2rvHH/C1vDfgj4r/Ba++Fsnijz49D1JfEFtrFvczxIZGhkMCjymKAkZJye3evSfhl8a/+FjfFH4p+Dv7G/s//AIQe+s7L7b9q837b59sJ92zYvl7c7cbmz1yOlfB3wn+D/hKT9pL4P6z8OP2ePij8ObzSNWnm8S654ys7oW8qNaSqCsstxIrEy8llVc5HqBXrOk/sSeA/jt+078fNf+K3w+v9TtjqunDQ7+6nvrGGeH7CglMLRSRrKA6gEjdgjHFAHps37aPk/sw6z8X/APhDs/2drcmjf2N/an+s2agLPzPO8njOd+3YfTPetr9oP9r3R/gX418CeEYNFm8Ta/4l1Szs7iC3n8qPSra4l8pLmdwj4LPkIhC79kmGG3n5gm+Efi3w3/wTJ8UeD9K8D68+t2viWaSw8PLp9w15JbprKyRlYypkZTGoYNg5X5skc13vxK+AHivSPhb4H1bUtOufFHxM8QfEbQfEHiu60u1knECpLgRKFBKWtrFtjUngBSxOWNAHt3xm/aQ1vwZ44i8B/Dr4cah8VfHa2S6peabb6hDplpYWjOUR57uYFFdyrbIwCWCMeMDO/wDAL46n40abrttqfhm+8EeMfDl4thrnhvUJo5ntJmjWRGSVPllidWysgA3YPFfKP7Wn7NWgyftJan8SPHPwW8R/GnwNrWkWtuV8I3Mx1LSbyHcmBawzQtNHIhQ7snaVPTPPu37FPw3+Hfg3wfruqfD/AOEvir4RQapeJHcab4w89Ly5EUYKS+XLcTFFzK6jkElTkdKAPot3WNWZiFVRksTgAetePx/HDxL4mke78E/Di98T+HVlaJdXm1OCxWfacM8Mcg3OvXB4zivWdSshqWnXVozFFuIniLL1AYEZH514X4H8ea/8HvC+neDdc+HvibVrrTF+y2+oeHbJbq0uowfkkLbh5ZIIyG6YJrvw1OMoyfKpS00btprd7ry6ngZlXqUqlOLqOnTad5Rim76WWsZJXV+mttGuup8Qvjd428BatBA/wx+2afeX8WnWF9/b8CfaZpPuLs2EpkgjLcccmurbxl43XwOmqH4eMfEbXHlf2CuswHEfP7w3GNmMDpjPNY3xy03UPEGn/D6Sx067uWh8U6ddzxwws7QRDcWdwAdqrnkngVQ/aM0LUdYXwzJJpGr+I/CFvPMdb0fQ5WW5uFKARHYrK0iq2cqGHUfh0wjRqKnHkSbvffp0+Lr8teqPPrVMXh5YmftZyjFR5VaGnN1uqbdo+krK902dF8Pfixc+LLnXtL1zw5ceF/EWioktzpslwlwrROpKOkqgBgdpB44964vTP2kteuNAg8V3vw2vrXwPKPMOtW+pw3Ekce7aZGtwAwUEHPPAFY3wG8J2mi+K/HOoaJ4N1zwd4butMgjtrfXIZI5WkXzPMPzu57jvXL/D3x9r2rfs86f4F0nwD4gvdT1DT5rG31M26jTNkjOPNacnC4BPykdRjPOa6vqtHnlywTV47u1k02/tdPNux5X9p4z2VL2lVxk1UatFS5nGSUE/cWjT6KF+lj1r4rfGvxH8ObOfWbDwKviDwnFBDP8A22mtRQK3mEAARbGcjLLyOuc1pJ8XNW8P+CdT8Q+N/CEvhdreRIrWwt9Qiv5b1nwEVPLAAYsQMH69Kx/jV4Mv7f8AZpu/DOm21zq9/a2VlapFaxPLJKY5IgSFALHhSfpW98bPCOq+KPBNjJosC3er6PqFrq1vZSPsFy0LZMRJ4BIJxnjOK5IrDyjBOKV5NN3d7K3nZXu76Hr1JZhTq15xqSfLBSUbRa5pc91pFSfLZWXNd9W7lHw78ZtX/wCEm0zRvGXgm78GnV2aPTLqS+iu4p5AN3luUx5bkdFOc8iq2ufGXxZ/wnGveHfC3w7bxQuimFbm6OtQ2YBkjDrhZF54z0Pasa/1jXPjf4p8I2kXg3XvC+l6HqkerX99r1uLcl4lYJFCAxMgZmOWGBgVwfxA8G6BJ8ZvGl/4x+GPi3xhbXj2p0670O0neJVWBVkBZJUH3gPXoeldNOhRc/fgr8t7J31ul/MunTm8/I83E47Gxop0KrcedLnaUW1yNv8A5dyVlKyuoeXme7eG/ihceNPhvN4l0Hw9c3moo8kA0aaeOJ2mSTY6eacpjIJ3dMD8KoeA/i1q2ueL5fC3irwhP4P1s2hvrWJr6O8iuIQwViJEAAYEj5fSvKrfwH42sfgQNPj0/Wl07+3/ALUPD8d4BqCaLn/j1Dg53d9uc4yPamfCPwrpWj/F6DXPCnw48U+EtEt9Guo7ldZtpUeebcjKsfmSvkkAgcjmpeGoclVqz3t5W2V+b9H6lRzLHurhlK6uo8yasnfdpcjem/xxt/KeneNPi94m0j4hT+FPC/gT/hLbi3sI7+eYavFZ+WruygESIQfu+ueenFP0X48Wdx8IR461fS5dN/fSWw0u3lFzLJMspiWNDtXczMPT+WarfBvS9f1zxV4q8e+ItJm0GXWBBa6dpl1jz4LWIHBkH8LMzElTyDn2ritG+HfiO+/Z90uG10yaPxBo2vyazBpl6rQNceXdyOIzuxjcpyCeDx9aj2WH0pySTTim7vqnfrbfS6Wh0fWsw96vTlJqUajjFxWnLKKg0uVSu027N6neeHfjNq//AAk2maN4y8E3fg06uzR6ZdSX0V3FPIBu8tymPLcjopznkV6rXhF/rGufG/xT4RtIvBuveF9L0PVI9Wv77XrcW5LxKwSKEBiZAzMcsMDAr3euHFQjBxslFvdJ3t+L/M9rK61SsqnNNzin7smrN6K+iUVo9L2XbdHlvjr4t+IdC8ep4U8MeCG8WX409dRlb+1YrIJGZCn/AC0Ug8j171ufDD4kN8QrXVY7vRp9B1fSbr7Ff2M0yTLHLtDYWRPlcYPXj6V438dfCel6h8aYdT8T+AfEnjTQDoiQQ/2BbTSGO4Ezn5jG6fwk9T3HFdf+zb4Vv/Dv/CUzQaPqnhnwfeXMT6LoesOTcW4CHznKlmZAzY+Uknj8T21KNBYVTStKy17u+v2n93KvU8XDY3GyzWVGcm6fNJW7JK6fwKyvpf2kr3ty9V7Dql+mlaZd3sgzHbQvMwHcKpJ/lXgvgD4O6b8bfDFr4z+IzXXiC/1j/S7Wx+2zRWunwkny44kjZeduMk9T75J99vrOPULK4tZhuhnjaJx6qwIP6GvCfB3jDxN8DdBt/CGv+CfEXiW203dDp+seGbMXaXFuDlPMTcDGwBxg+nHqefCufs5Ki7TuutnbW9n91z0czjRdek8bHmo2lurx5rxtzLXpe11a/nY6vxZry/APwboGmeH9GuvEkl5qC6dY2VzqWx90m91UzSBsKMbRnoMc1J4K+Lms6t4yj8LeKvBk/hLV7i1e9tVXUIb6KWJGCsS0eNpyehHbrXFfHZbz4kfDvwnfX3gfXp7KPXY57/QooTJem1USKTtjbILAjjcCM9e9Y3wj8FW9v8V9J1TwN4I8T+AfDsFtPHrS+IN8S3pK/uUSOSR2JVstuHAx+fZGjSlh5TqfH72t+q8+br/hd+55E8ZiqeYQpYZv2XuJRt9l7u3s76dXzxsls9n3+pfG7XbrUNQbwl8Pr/xVoWmzvbXerLfRWoMkZxIII3G6bbyMjGWBA9au+KPjhFp/g3wrrnh7RZvEcviW4jttPsvtCWzGR0Ztru2QpBUqfQ14WPg74Y8Falqdh4x+EniXxZcyX00lnrXh55riO5gdyyeYqTIImUHaQRzjPvXb/Fa3tPAXhH4Qf2D4bvoLa01+3nh0EOXul3RSu0WWZsuCzcFuvGa0lh8NzwjBXv8Ac9Hu+Z9fKJzwzDMlSrVK8+WyWm7i3JLROmltfd1LuzTaPRfA/wAW77WvFH/CM+KvCtz4N8QyW7XVrby3cd1DdRqcN5cqYBZcglccCqPjT4veJtH+IM/hTwv4E/4Sy4t7CO/nmGrxWflq7soBEiEH7vrnnpxXPWuvap8RviRpHjGfwnrnhjw54Ssb2Vm1u3FtdXc0kYBRIt3KhVJ3E4J44Nch4A+MtxJ408V+Nrn4feOtQh1wQQaW2naMZokso1O0794BZ2YsQuQOxNZRwsW3NU07La7tzN7b3213Oipmc4whRdeS5pu0+Vczgo3bs4cvxPlvy67rue4fDH4k/wDCxPhraeLJNO/svzlnZrM3Hm7PLkdD8+1c52Z6cZrzTSP2lPFd9p3hvWLz4ZHT/DuuXsFnBqR16KTBlfYG8oR7/U8gdOvNcd8MfHniGz+Bdx4H0Dwfrc3jG3nm06ZLq3EEdm1w0sqyyFjlQEbPzAAtgdwT6J46+H97oHwt+HXh3TrW41KTSNY0sTG1iaTCxt+8lIA4XOSSeBnmqeHo0asoTirOVlq9I666P0tciGPxmMwtOrQqSThTTnaMbSm7K2sXtaV1G1tDp/HXxYvtD8TJ4Z8LeF7jxj4iW3F3cWsV3HaQ20JOFMkr5AZucLjJxSaP8aLbVPAvibW5tJudP1Xw2kv9paJcuolhkRC+0OMgqw+64GDXPeJJtY+FPxY1vxXF4Z1bxToPiCzt4phocIuLq1nhyqjyiwJRlbOQeCOffLsfCfiHXfB3xc8TXui3Omah4rtGjsdFcbrhYordo496jgSOTyvUcZrFUaPJFtK3u631bbV1a/TXp031O2WMxirzjGT5lz+7y6Rik+SSdtW2o9WndpJWLth+0F4mtbfRtT8SfDa40Tw3qssEMGp2+swXbZmIERMKhWwc5Pceldh4++K0vhnXLbw7oHh+68W+KbiA3Q021lSBIYQceZLM/wAsYJBAznJH0z8y6f8ADnT7zRdFtPBnwv8AGvhj4hQtbH/hIb6Oa2tIZFK+dIWklKlSN/yhRnPHpXu/i6PXfhx8VLjxraeH77xVoup6ZFY3sGkqJLy2kiZmV0iJG9WDYIBGDz9eith8PGouSKvrpe17Wt9p+fVXtsjz8HmGYToSdWbteN5pczinfmt+7gm00rrkkop3bfTQ1X4u+IfC3w8u/EfiTwQ2i3sF7BaLprarHOJFkkRBIJY1IwN/TH8J+tdFpvxDHiDx3eaBo1gdQsdMVl1TV/O2w28/G23QbT5kndgCAgxk5O2vNvitruo/F34M6mlj4Q8TaXMNRskWz1GxaG6kUTxs7qiFmCgZ+btgmuh8B6Dqvwh8TL4UjtrjVfBepPJPp1/FAXl06YkvJDcso+ZGJysrc5JVieDXLKjT9k5OKU7vS72svN7a2XXztY9Sni8T9ajCM3KjaHvWV7tzWvuqylZJtLTSyV+ZVdR+PWr3F5qlx4Y8A6h4n8NaVNJBe6xDeRQ5aP8A1nkRN80wXkcEZIrZ8VfE/RdS8KeE54dPj8QaH4xvIdM2zPsVY5lbJZdp3EbSCvHOeeK4Pwr4g8T/AAV0G/8ABJ8B694iuY7q5bSdS0yBZbO4jldnQzylv3RBfB3A9KzvF3w58V+C/g78MNG0awbV/Eel61BcSLHG8kMMreaxZyucRI7gFuBgdq39hR54pJLXR33Vnq9dNbdt7dDg+v432U5Nyk+W8lyL3Jc0Vyx91cyact+Z6J31Ok8O614I+DvxP0z4feDfDCxyaxK39o38U7stvIsTSJGzvuLttydm4bQ4P8Ve514bd/DW48J+LvhRDZwXWqG21C+u9X1UQs3mTy253zSsBhdznAz7AdK9yrgxfJJwlF3bWrbu27tXPeylVYKrSqRUVGS5YpJKKcYuytvZt3fV39AooorgPeOS8af8jJ4C/wCPT/kNy/8AHz9//kHXv+p/2/X/AGN9dbXJeNP+Rk8Bf8en/Ibl/wCPn7//ACDr3/U/7fr/ALG+utrSW0fT9WRHdhRRRWZYUUUUAFFFFABRRRQAUUUUAFcl40t/O8SeAn+yfafJ1uV/M8zZ9n/4l16u/H8Wd2zH+3ntXW1yXjS387xJ4Cf7J9p8nW5X8zzNn2f/AIl16u/H8Wd2zH+3ntWtPf5P8mRLb7vzOtooorIsKzNW/wCPdvpWnWZq3/Hu30prcD5b+O3/AB7zfQ18C/EpsXko96++vjv/AMe8/wBDX5//ABKb/TpfrW9T4Dro7nm110NQs2LVqdeScGq8sv8AoprzpLQ9FPUZM22zbNfU37FN9Ya94S1/RL5UleyuVuoVkGQA4xkA+4r5TuH/ANCavVP2TfEH9j/EZLZn2xajC9uef4h8y/yI/GvJxsbwPSwUrVUfatv4TsxqCX0heUQf6pWwFB+g6/U14l+1deG8vNJgG1UjUM/ct+Fe6X11ew2EcdnFHPcKC4ikbaCBzgmvlj9pjxh4kh162uItAaJ413xzBN8YbsSR6V4+HTnPVn1NWShTbZ1nwu1CHUPDcpaNHMDeW29egA6EVh+MvFUOlwXUcKIJJByVAzXlHwv8YeIdP1+fUb1meG4H+lxqMB/9rHY1u+Mp7e4vvtCMWgmGVbsRXRGh+9sc0qsXS5kWNPjM0Ns+3Pmnd5nYHPT61x3j3wlqmofEIW0FhcXfmRp5UaREjLD7wOMV6HoluF0WylH+q3ct75r0bUNUktLWS9tXjWe308z4lJ2fu1LANjtxX36wirUEttj4n6y6NVytfc7r4M+AT8Ofh/badKyteysbi5Zem9uwPsABXKfGxyNBuf8AdNdz8NPiFp3xO8Bab4g075EuIh5sBOWgkA+ZD9D+mK89+OUm3Qbjnsa3wcOSpGPY87EVHUUpvqfGUXzX0v8AvGvQ/hL/AMjJF/vV55b83ch/2jXonwl/5GWL/eFfpObf7kj5TB/xGfqZ8A/+QPb/AO6K+hrX/Vj6V88/AL/kD2/+6K+hrX/Vj6V+VYj4j6CBPRRRXIaBRXnrftA/DyPxX/wjbeKrIav5nk+Xh/L8zONnm7fL3Z4xuznisP47/FxvAdxpGiW2tWPhu61NJp5tZvovPFlBGBlkh6yyMzAKvPRjg4rrhha05xhytN909v67HlVs0wdKjOuqikouzs09W7JPWyd+7VutkevUV438DdW0LxRqV5qmk/E/WPHFxHB5M9nfFYIo8sD5gt/LRl5XAbpgkc10njr49eBPhrrS6T4k13+ztQaFZxD9knl+RiQDlEYdVPGc8USw1RVPZQTb9Hf7txUsyw8sMsVWnGEH1co2+9O34noFRXNvHeW8sEy74pUKOuSMqRgjj2rl7P4r+FdQ8ByeM4NVDeGo1ZmvmglUAK+w/IV3/e4+7UXgD4w+Dvii90nhjW4tTltQGli8qSKRVP8AFtkVSRnuBisnRqpOTi7LR6bep0rG4WU4U1VjzTV4q6u13XdeaL/w7+Hnh/4T+CtK8JeFdP8A7K8PaXGYbOz86SbykLFiN8jMx5YnknrXR1wfjj46+BPhvqC2HiHxFBY3xAY2yRyTyKCMgssasVyPXFZeuftM/DXw3PbQ6j4lEElxbx3cW2yuZA8TjKMCsZHI/Grjha80nGm3fyZjUzPAUXKNSvBOO95JW9ddD1CivP8ASfj34E13wxqHiGx13z9H0+aO3ubn7HOvlu5AQbTGGOSw5AI5rovFHjvQfBbaWms6jHZSapdJZ2cZVnaaVuAoCgnHTLHgZGSMiodGrGXK4u/obxxuFnD2kKsXHR3urWbsnfzaaXmjeooqpq2rWmhaXd6jfzC3srSJpppmBIRFGWPHPAFZJNuyOuUlFOUnZIt0V5j4d/aX+GnirWINK03xVBJfTsEijnt5oA7E4ChpEVSSTgDOT2r06tKlKpRdqkWn5qxzYfF4fFxcsPUjNLrFp/kFFZ3iL+1f7Cv/AOwzajWPJb7J9uDGDzMfLv287c+leO3F98SPhf4q8KPr/jGz8X6Vrupppk1j/ZUdm9s0isQ8TIcuF287u31yNKVH2ydpJPtrd/hb77GGKxqwjXNTk4u15K1ld21u0/uTPc6K8k8ZeIPF/jD4jXPgzwdrVv4Yj0yyivdR1iSzW7l3yMwjhSN8LyqliT7YxjnQ+F/jrXL6z8U6N4kjjv8AxL4YuPImfT49ovo2jEkMioeFZxkFc4yO1U8NJQ57ro7dUns+34mUcypSr+x5Xa7Slpytx3S1vdWfRLR2bsel0V4n8NfiR438TfGTUNK8SaYvh3Sm0YX9lo7FJJkBmCCSVwMhyA3yg4Axxnmuk8ceDfHuq61cX+h/E1fC2kiNSLFtCt7oR4HzMZHYHnrz0pywzpz5Kk0tL31a/BP/ACJp5kq9B16FKUrNq2kXp1tOUdPXXyPSKK8s/Z91DxZrnhu/1bxJ4hbxDY3lyf7IuZLCKzd7ZcgSlEHAc8gEk4APfA9TrGtT9jN02727f8Gx24TELF0I11FxUtbO1/wbWu6s9grmPh38NfDfwo8PNofhXTv7L0trqe9Nv58s376aRpJW3SMzfM7McZwM4AArI8efHbwN8M9Xi0vxLrn9m30kInSL7JPLlCSAcxow6qeM54q1ffGbwZpnguy8WXevQ22gXv8Ax7XUscitNyRhYyu8ng8Bc8VX1etZS5HZ7aPX0M3mGDUpwdaN4ayXMrpeeunzLlv8M/Ddr8SLzx9Fpu3xZeabHo8+oefKd9okhkSPy92wYdidwXdzjOK6iud8EfELw78R9KbUfDeqw6raK2x2jDKyN6MjAMp+oFcr4q/aR+HPgnxBeaJrXiL7FqdowWaD7DcybCVDD5ljKngjoe9KOHrSm6cYNyXSzuFTH4SlSjXqVoqEtm5JJ+jvZnplFc3ZfEXw9qF7oFpBqIa4160a+01GhkX7RCFViwJUAHDA7WweelXbfxXpV14nu/D0N15mr2lul1PbrG+I43JCkvjbkkH5c5wM4xUOnNbxf9afmbxxFGXwzT1tut7Xt6219NTXoopk0qwRPI52oilmPoB1rM6B9cJ4F+Dmi/D/AMe+PvFunXV/NqXjS7trzUIrqRGhieCAQoIQqAqCoydxbnoR0q+Pip4WPhTTPEg1UHSNTlSGylEEpkuZHbYqJFt8xmJB4C54J6c1b8a/EDw98O9JGp+I9Vh0qzZtitLks7YzhUUFmOOwBrX2VS6jyu+23U5frWHUHUdRcqSbd1ZJ7O/Z9GdDRXOeC/iL4b+Iejvqnh3VodUsoztkaMMrRnGcMjAMpx6gVyWg/tNfDXxRr1no2meJPtOpXkoggh+w3Kb3JwBuaMAfiatYetJySg/d30enr2MpZhg4KEpVopT+H3l73prr8j1CivP/AB18evAnw11pdJ8Sa7/Z2oNCs4h+yTy/IxIByiMOqnjOeK1LX4qeFr3wE3jSHVQ3hlUZzfNBKowrlCdhXf8AeBH3aX1esoqTg7PbR6+g1j8JKpOkq0eaF3Jcyukt21fS3W51lFcb4A+MPg74ovdJ4Y1uLU5bUBpYvKkikVT/ABbZFUkZ7gYrsqznTnTlyzVn5m9GvSxMFVoTUovqmmvvQUVzXjz4j+HfhjpMOp+JdR/s2ymmECS+RJLlyCQMRqx6KecY4rA0f9oLwBr2g3utWOvibS7OeG2uLhrS4QRySttjBDRg4J74wO5FaRoVZR54wbXezsYVMdhKVR0alWKna9nJJ23va97WPRKKyNa8WaV4evtJs7+68m51a4+y2USxu5lk2liPlBwAASWOAO5r518S/HvTfEniTUYNS+Jf/CCaHbXktlb2Wk2n2i9uvLbaZpJgjiFS27auBkc571rQwtTEfCtPRv8AJM5cdmuGwCSqSV27WvFeerk0lut3fVWTPqGiuW8Hz6X4e8A2t1/wk8ut6TDC1ydd1S7SQyRkly7ygBdozj2AA7Vl+C/jt4D+IWsSaVoHiO3vtRQE/Z2jkiZwM52b1XfgAn5c8c1l7Gb5nGLaju7P8ex1rGUI+zjVmoynsm1d+nf5He0V514s/aF+HvgfXpNF1vxJFZ6nGQskAt5pPLJAI3FEIXgg8nvXV3HjLRbXwnL4mbUYpNBitjdtfQZlTygMlhsBJ4HYE0pUasUm4tJ7ab+g4Y3C1JThCrFuHxJNaevb5mtcQrc28sLEhZFKHHXBGKxfAng2y+HvhHTfDunS3E1lYRmOKS6ZWkILFvmKgDqT0Ao1Tx1oei6Hp2sXt95OnahJBFbTeVI3mNNjyhtCkjOR1Ax3xWN4++NXgz4X3traeJ9aGmXNzH5sUf2aaUsoOM/u0bHPrVQp1pr2cIt36W7f5XM61fB0X9YqzjHlVrtpWUrfnZW72O3orhvEnxu8EeEfDula7qevRRaRqmfsd1DDLOsuBk48tWIx749OtVfBP7QHgL4ja4uj+Hde/tDUWjaUQ/Y7iL5V6nc8ajv60fV63K58jsutnYHmOCVVUHWjzu1lzK7vtZXvr07nodFeet+0D8PI/Ff/AAjbeKrIav5nk+Xh/L8zONnm7fL3Z4xuzniug8cfELw98N9KTUvEmpx6XZvJ5SSOjuWbBO0KoJJwD0Hak6FVNRcHd7aPX0LjjsLKE6kasXGHxPmVl6u+nzOiorkfAXxY8JfE6Od/DOtwaoYOZY1V45EBOASjhWx74xXXVnOEqcuWas/M3o1qWIgqlGSlF9U7r70FFeT/ALQvifxF4d0vwpbeGtY/sK91fXrbTHvPssdxsSQMCdkgIODg9jx1FafgvwT8QND16K78QfEv/hJdMVGD6f8A2Db2m9iMKfMRiRg8471v7D90qsppXvZa3dvRW/E4Hj28U8NCjKXLa8ly2V/WSl9yZ6LRXl2rftOfDLQ9cuNIvvFEdvqFvMbeaM2lwVSQHBBcR7eD3ziuk8WfFjwn4H8N2XiDWNZjg0a9ZUtryGOS4SUspZdvlq3BAJz0qXhq6aTg9dtHr6GkcywUlOUa8WofF7y09ddPmdbRXFeD/jN4M8eaTqmqaLrkVxp2mAG8uZ4pLdIAQTljKq8YBOfaq/gv47eA/iFrEmlaB4jt77UUBP2do5ImcDOdm9V34AJ+XPHNDw9Zc14P3d9Hp69io5hg5cnLWi+f4feXvemuvyO9orI0nxZpWuaxrGl2N1599pEiRXsXluvlM6b1GSAGyvPyk1kt8VfCy+Ep/E51TGhwXBtZLr7PL8sgl8ort27vv8Zxjv05rP2c27KL6dO+339DZ4mhFczmra9V9nSX3Pft1OtorB8UeO9B8FtpaazqMdlJql0lnZxlWdppW4CgKCcdMseBkZIyK5r4gRt4u1618O6D4zvPCni6xh/tNDb25nia3YmM+bG2I5BnoCcggEVUKTk1fRPrZ2/AzrYqFNSULSkre6mk7vZatK7Wqva56HXO+LPA1h4xvfD91ey3EUmi6gmpW4gZQGkVWUB8qcrhjwMH3rH+GWsaVbf2h4Si8U3PirxBorBtUurrcXEkpZsZxsAHICKTsCgHpXdUSUqM9P8ALR/5ocHTxtFOSTT3V07NPVXWl01Z+aIL2zh1CzntbhPMt542ikTJG5WGCMjkcGq3h/QbDwtollpGlwfZdOsolhgh3s+xAMAZYkn8TXD+OPGl/wCH/ix4G0tb9LTRL+31CW/WRU2sIolZWLsMqFyTwR71F4E8Wa98TvE8uv2Nw2meAbTzLeyiMKGTWXBINwWZSyQqR8gXBY8k4+WtfYVPZ8zfutX/ABaXz0f9XOX67QeIdJRbqJ8uyva0ZN3/AJVdX89Em7X7bSfCelaHrGsapY2vkX2ryJLey+Y7eayJsU4JIXC8fKBWvWHofjbRPEmmX+oadfrPZ2E81tdSMjJ5UkRxIrBgDx9Melcl4l8UaN8RND0HT9E8WX2g6lryte6Lf2cEqtJ5OGYsjKAyY6pJgMDxUKnUnK079m7PTT9EvuRtLEUKNK9Fxd9Uk0ua76dNZO1+rfmek0V5z8Pb628L+ILvwhrHja58W+NLhDqdz9oiMaxxfKgCRoDHCvQ7M5JYtjBqpq37Tnwy0PXLjSL7xRHb6hbzG3mjNpcFUkBwQXEe3g984qvq1WUnGnFy9E9u+2xn/aWGp01UxFSNO7taUo6Pte9rrqk2eo0VzHib4meGPB/hWHxJqurww6HNs8q9iVpkk3jK7fLDEgj0FN8E/E/wv8RtJudT8OavFqdnbMVmZUdHjOM/MjKGGQDjI5xxWXsanLz8rtte2h1fW8P7VUPaR52r2ur2723t5nU0VyknxS8MReAV8aNqePDLIsgvvs8v3S4jB2bd/wB44+7WpqnizStG1bR9MvLryb3V3eOyi8t281kTewyAQuF5+Yil7Oe3K+vTtv8Ad1GsTQaupro91tLSL/7eei79DXoriPHnxq8E/DG6gtfEuvwaddTLvS3Eck0m3sxWNWKg4OCQAcGtLUPiR4Z0vwafFk+sW58O7Ff+0IcyxkFtoxsBJO44xjOeKr2NWylyuz2039O5H1zDc04e1jeCvJXV4ru+y9TpaK898F/tAfD/AOIWrrpeg+JILvUHGUt5IZYGkwCSF8xF3HAJwMnAr0KpqU50ny1ItPzVi8PiaGKh7TDzU4900196CiiiszpOS8af8jJ4C/49P+Q3L/x8/f8A+Qde/wCp/wBv1/2N9dbXJeNP+Rk8Bf8AHp/yG5f+Pn7/APyDr3/U/wC36/7G+utrSW0fT9WRHdhRRRWZYUUUUAFFFFABRRRQAUUUUAFcl40t/O8SeAn+yfafJ1uV/M8zZ9n/AOJdervx/Fndsx/t57V1tcl40t/O8SeAn+yfafJ1uV/M8zZ9n/4l16u/H8Wd2zH+3ntWtPf5P8mRLb7vzOtooorIsKzNW/492+ladZmsf8e7fSmtwPln49Ni3n+hr8/PiVJnUJfqa+//AI+Ni3n+hr8+/iM2dRl/3jW1T4Tro7nnN792qsrf6Oat3nQ1UmwIGFcUlodyepWuObNq0/h3qUmj61Z30TbZLadZVI7bTmsy4b/Q2qTwmw8/PvXDWjeUUzppStdo/QS88fRWVna3qQTXaXQQQpbruY7hnGPxrkPGHiK7utJu54/C95dytGYoxM0aRjH8TEngVwvwt8fNZ2tlY3rrsiJWCRz0zxt/Xit/x14J8V+ILd57HXI9NsmX7rqpzn0OM149TDvC1XSqL080fVYWvTxNPnerPm3VtY19dcdLSOyhBYB9shdPoDjk1ZvNQVdLktmkBkWV2iGeVBHI/wC+q0Nd+Gd/4fujJPqS3BAJL55/AV5prWtrFcmHGWU/eX+dd9HlnJNdDycVP2Sa7nsFn4oNn4Jsbdzh2cvnvVP4yePpvA/w4fTppceIvEMfleVn5ra1/iz6FulY3h3ULTQdDbxRr+4W1mu60tJON5HRiPc9BXzx408ZX/jrxLd6zqMheedvlXPEaDoor6qNZ8qifJ1nr6ntP7N/7Qcnwl1Z7a8ElzoN58tzbocshHR0HqP1FfRfxE8eaN4+8DPq2h3q3dpIDkdHjb+669VNfntEX3ZHFdH4d1LVNLm862upIgww8asQrj0I713Ua6dSMpLY4pJ8rijvrM/6RJ9TXo3wk/5GWL/ery3SdSjuJfnBic9m6Z9jXqXwlyviaIf7Qr73MMRSxGCTpSueFh6c6dVqaP1M+AP/ACCLf/dFfQ9r/qx9K+d/gD/yCbf/AHRX0Ra/6sfSvzHEfEe7HYnrJ8WW97deFdZh01tmoyWcyWzDtKUIQ9R3x3rWormi+VphOPPFxfU+WIfGngCP9lVvDUlzYjWhprWb6ESv246l93Pk/f3edzux+NdDq0kHgX4jfC3XPHDQxQnw+2lyahegGK2vwI2yznIRmHmDdn+9zjNe2nwb4fbXBrZ0LTTrI6aj9kj+0f8AfzG79avappNjrljLY6lZW+oWUoxJbXUSyxuPQqwINeq8ZC+idndvXX3lbT+tT5aOT1+Rc0480FBRtF29x3XMr9dtNulzxV/E3h7xZ+0RoOpeF7+zvo9M0i7bXNVsWSSDyW2+THJMp2khlZsZ4APvVz4T61b/ABE+L/jnxjph8/Qoba20WzvcHbcNHueUoSPuhmA44PB716ro/hfRvDunyWGlaRY6ZYyEl7aztkiiYkYOVUAHNW9O0200exhsrC1hsrOFdkVvbxiONF9FUDAH0rKeJhyuME9lFX7Xu/8ALyR10curKrGpVmvic2kn8XLypLXZLV9XLXQ+Z/DPjnUvAf7OOj3OmTWtjJe+IZrCTUr6IyQ2Ecl3Lmd1HXbgDnAyRmpfhxJcTftIaZNcfEPTfiJPJoNyrXum2ttB5IEqYjfyGYN6jd0r6Lt/Dek2mkyaXBpdlDpkm7fZR26LC24ktlANpySSeOSaqaF4F8NeF5jLo3h7StIlYEGSxsooGIOMjKqPQfkK3eNptVLR1lft187XVvJ6nBHJcRGWHvVvGmoaXktY72SfK795K66Hj3wZ8YeFvAd14w07xVqmn6B4tbWrqe8k1aZLd7qJ5CYXR3I3psxgAnHPTNbH7TGpWesfs4+Ib3T7iG7sZ4rZ4Z4GDRuv2iLBUjgj6V6Z4g8F+HvFjRHW9B0zWTFxGdQs459n03qcVPdeG9IvdF/se40uyn0naF+wS26NBtBBA8sjbgEA9O1Y/WKftoV7O6ab7adv60O1ZdiFg6uAco8jjKMXZ31vrLp11a3euh5l+1FMtv8AAnV5XOEjks2Y+wuIia888faTeeJLDwx49123eC+1HxLpkelWM4+bT7HzcquO0knDv9VX+GvpXVtF0/XtPksNTsLXUbGTG+1u4VlibBBGVYEHBAP4UuoaPYavHDHfWNtexwyrPElxEsgjkU5V1BHDA9CORToYxUYRilqm3fydtPwJx2USxladRz0cYpL+8nJ3fopaeeu6RcrjPjR/ySPxn/2CLr/0U1dnUV1aw31vLb3EMdxBKpSSKVQyup4IIPBFcFOXJNS7M97EU3WozpJ25k196PizWtWv7f4b+FbiT4qaJ43Wzl0+WDwQtpbxzO4KBIt8L+buTPcDO3n0P2upLKCRgkcj0rndI+G/hHw/frfaX4W0XTb1c7bmz06GKQZ64ZVBro67cXiY4iyirWv2W/kkl892eJlOW1cv55VZX5lFbyfw31vJt6322VtN2ZviTxBZ+FPD+o6zqDmOxsIHuJmAydqgk4Hc+leI/DrxR4b8VeKoPG3jHxj4cOvSAxaNoMer28iaVE/G0Yb553GAzY9hxwPd9Q0601exnsr61hvbOdSktvcRiSORT1DKRgj2Nc1B8IfAlrNHND4K8OxTRsHSSPSoFZWByCCE4INZ0atKnCSle76rt2+fU6MbhcTXr0503FwjrZ3+Lo9N7dOz13tbhP8AhKNM+G/7QHid/Ed/b6PYeIdMs5rK+vXEUDNB5iSR+Y2FDDcDgnoRVr4J30Xizxx8SPF9gxm0XUr63s7K4G4JcC3hCPImeCu4kBh1wfSvTtc8N6T4osxaazpdlq1oGDiC+t0mTcOh2sCM+9W7Ozt9PtYrW1gjtraFQkcMKBERR0AA4A9hVSxEHTaS95pJ9rK3+SM6eX1YYiMpTXs4ylNK2t5Xvd3tZc0unbtr5Xb/APJ095/2KUf/AKVGrn7QF9cy+EbDw3ZySQ3XijUoNGMsJG6OGQkzsM/9MlcfjXoQ0iwXVTqYsrcak0P2c3nlL5xjzu2b8Z255xnGaW90ix1Ke0mu7K3uprSTzraSaJXaF8EbkJHynBIyOeahV17SE7fCl96NZYGbw9aipfxJN/KT1+drj7Cxg0uxt7O1iWG2t41iijUYCqowAPoBViiiuTfVnsJKKsjyW3/5OnvP+xSj/wDSo1nfEbUtO8M/H/wdrXiiaG18P/2Xc21jeXhCwW18XViWc/KhaMEAnHTrXr40iwXVTqYsrcak0P2c3nlL5xjzu2b8Z255xnGaNW0ew16xkstTsbbUbOT79vdwrLG31VgQa7Y4iKmm1py8r+62h4dTL5ypThGS5ufnV1pumk/u+W54r4T8TaDffHjxf4n0bUbJPCtvokEGq6skyrZyXnmkqfNztYrGcFueuM1xmg/EbwvqngX4ya3P4k0e1u/Ekl79hsZr6JLmSGO3MMJMZbcC+DhcdxjrXu/jL4Z6f4i+G+reD9LS18O2V9AYUNnaKI4ckHIjUqD09RUVn8E/AVtZwQv4K8OTvGio0jaRb5cgYJPyd67I4mgld3vovlG2/q/useRUy3HuahBxt70m3e3NO6dkne0U+u7d/I8luvIuvgL8OPG2iTxajfeCoLS6mW0lV28pYUS7gODwwQ5Kkg/LXZ/B/UrHVLrx58Rbm8hh0rVL8xW15O6pELK1TyhJuOAFLCQ88d6zrX4ReOPBul3/AIb8Iar4btvDmqXV3c3M95Yyi4tBMxxHBErGNgq4A3YHsBxXc6x8L7S7+FTeBNOu5NM042SWAnCCRxEMB+4G5hkZ9WzinWq0nFwUtJPftFu7v89V8xYTC4qNRVXTs4RWmlnUUXFNO+3K7P5eZ2cM0dxCksTrLFIoZHQ5VgRkEHuKr6t/yC7z/ri//oJqa1tY7G1ht4V2QwosaL6KBgD8qeyrIrKyhlYYKkZBHpXi7M+ys3Gz3Pkn4EvN4OsfAPiXxdGL/wAOXNj9g0fUVOIdEmaRwwljOcGY4Xz88YCkAGvTfiNqWneGfj/4O1rxRNDa+H/7LubaxvLwhYLa+LqxLOflQtGCATjp1r1dfC+jLoP9iDSLEaLs8v8As0WyfZ9uc7fLxtxnnGKm1LQ9N1jTW06/0+1vtPYBTa3MKyREDoNhBGPwr1KmMjUquo473Xyfbz117/Nny+HyaphsIsNCafK4SV1f3o2un1cXZW6x9EkeN+DdT03xR8e/F+s+Fp4bzQl0KG21C9syGt7i93lkw4+V2WPgkZ64zW3+zLNHbfAXw3NNIsUUcU7vI5AVVE0hJJPQAV6TpOh6doOnpYaZp9rp1imdttaQrFEM9cKoAqtN4ZsY/DF1oem29vpVlLbyQRxWsCpHFvBBIRcDqxOOM1lUxEakXTSsvd+5Jr9Tsw2X1cPUVdyTlapdLRXnKMtPJcvzbueJeC/il4Q1T41eO/Etz4q0OysIre20axe61CGM3Aj3PLIm5uU3sAGHDYyK5PwD8T5PCP7Mfh3+w9S02G+bVzp95eXOJ00pJrmZhPKinjgAjdgHcDXs/g/9n/wV4b8L6Xpd94Z0HWry0gWGXULjSIPMuGA5dshjk+5P1q14J+D2k+C9U8XyW8Nk2keIJoZBpEdikUFuqR7Cm0EqwY5b7o69+tdssThbNJNpctr9eXT8nfU8OnluaXhKTjFyVS7V7xdRqXfo4qOjvZ3vpc8i+HElxN+0hpk1x8Q9N+Ik8mg3Kte6ba20HkgSpiN/IZg3qN3SvpysPQvAvhrwvMZdG8PaVpErAgyWNlFAxBxkZVR6D8hW5XnYquq804rZW6L8FofR5Xgp4GlKFR3cpN7ye6XWTbe3Vnkvx8/4/vhp/wBjbZ/+gyV2/wARPB1v8QPA+teHrk7Y7+2aJX/uP1RvwYKfwrX1DSLDVmtmvrK3vGtZluIDcRK5ikGcOmR8rDJwRzzWV44/4Sr+xP8Aijv7H/tfzV/5Dnm/Z/L53f6r5t3THbrSjUb9nGLs49fncqphlF4ipUXNGaWi3slZr5ni3wr1+6+Knj3wn9vVlu/BOkzx6pG2Ds1F3Ntg++2GRwc9GHrVj4J+MvBnw98OeIvDfiTUtK0HXLHVbxdQh1GRIZLpWkZo5PmwZQ0ZXBGeMe1eo/DTwLP4NsdSuNSuob/X9Yu2vtRuraLyomkICqqL1CqoAGTknJPJrV1vwP4c8S3kN3q/h/S9Vu4RiKe+so5nQZzhWZSRz6V2VcTSlKVOz5NLW8rvr0u3+B5GFy3FU6dPEcy9trfmW6aitbPSSUY3tdXuutz5f1PTLu6/Zh1G608S6b4bm8TNqFujWXmCDSzc7lfyCPmQH95tPBUeldP4c0FvGXjDwjcXPx20TxVNpt2t3Z6ZZ6VZwXDhUJZB5Um9QU3AgjHqOK+k9ihNgUbMY244x6Vh6X4B8M6JqTajp3hzSbDUGJLXdrYxRyknOcuqg85PfvT/ALQvGStZttrRPfzav81uZrIOWpTlzc0Uopq84/C27pRkl10Uk7dzyDwb488L+FfjF8XbTxDrem6U093ZyLHqM6RCVBagNt3EBvoMnnpWH4aQH9l74m3NmjRaDdTatPo8ZQoBZnOzaD0UkMQMDr0r0nR/gvYTeOPG2seJdJ0XXLPWLu3uLGO6tluHhCQiNtwkTCkkfwk8V6NdaXZX2myadcWdvcafJH5L2ssStE0eMbChGCuOMYxRUxNKDXJd/Bft7qWwYfLcTVjP2zUV+9UdHf35PVu+1tbLfTsfKvizwh420v4eeA9Q1f4gf23oj6jpBj0f+xYLfywzpsHnKdx2jj3712fxB8f61qHxQ13wyvxB0b4ZWGmW9u8U+pWUM0mpCVSWIM7KmxT8uFycg5r3K68P6XfWNvZXOm2lxZ2zRvBbywK0cTJ9wqpGFK4GMdMcVV8QeDfD/izyv7c0LTdZ8nPl/wBoWcc+zPXG8HH4UljYyadSO1+ketulrPbr3LeSVacZLD1Wr8t7ynryqSa5ubmSu01Z9LWs2eZ/snr5fwZt4xcJdol/eqs0ShUcCd/mULwAeoA45ql+z7b3t1+zBBDprbNRkt9RS2YdpTPOEPUd8d69o03S7LR7NbSws7extVJKwW0SxoMnJwoAFN0nR7DQbGOx0yxttOsoySltaRLFGuSScKoAGSSfqTWFTFKbqNL4pKX3X/zO/DZZKjGhFy/h05Qfnfk1X/gJ8yQ+NPAEf7KreGpLmxGtDTWs30Ilftx1L7ufJ+/u87ndj8a6b4rXzeE/DnwVufEt0ttLZazY/b7mY8I4t3Dsx575yc+9e0Hwb4fbXBrZ0LTTrI6aj9kj+0f9/Mbv1rmvip8PLjx/eeDzH9je00nWI7+8hvMkSwiN1ZVG0hidw4OB15rpjiqUqi0aV23d910PLqZXiaeGkk05KMIRsmtIyTu9fwW2ttziZ/EOheMv2jvCN14Rv7PVZrPTbw6zeabIssfkMFEKPIh2k+ZyBkkegr3Ssrw/4V0TwnBLBomj6fo0Mrb5I9PtUgV2xjJCAZOK1a8+vUjUcVBaRVtd+r/U+hwOGqYdVJVWnKcuZ22WiWl/S77ts8I/a1tdMvtB8D22tNGujzeJ7SO8aaXykEJDh9z5G0bc5ORj1rX+Ffh34MeDfETHwNqWhrrN7EbfyrTXDdSypncVVGlb+7ngZ4r03XvDOj+KrRLXWtJsdYtkfzFhv7ZJ0VsEbgrggHBPPvWZpPwx8HaDqEN/pnhPQ9OvoSTHc2mmwxSpkEHayqCOCRx610xxMfq6otyW+z0fqebPLZ/2g8aoQlfl1kvejbR8r6HzBo9xet/wsS1j+Mmj+BrWXXtSV9EvrO1lklBbBfdI4kAYcfKD045rpLC/fUvhF8CJn06PSx/wkVnGlvEXKbF85VcbyWwwAbkn71e9Xnwv8GahqD3114R0K5vnfzGuZtNheRmzncWK5Jz3ravtF0/Uvsn2yxtrv7JKs9v58Kv5Mi8K6ZHysMnBHIzXTPHwla0fPoujXRa77s82hkNanzc1TpZayf2lL7Tajta0Uk767I8q/ats7y8+Ecxt5mt7SG/tZr6UW4uNlusgLuYjw6qdrFTwQpzxXGeHNBbxl4w8I3Fz8dtE8VTabdrd2emWelWcFw4VCWQeVJvUFNwIIx6jivpRgGBBGQeCDWFpfgHwzompNqOneHNJsNQYktd2tjFHKSc5y6qDzk9+9c1HF+zo+ztrrZ2T3Vuquvkz0cXlLxGMWJveL5brmmvhba+GST32knZ6+R4bo/hXxj4i+M3xTfwv45/4RCKK+sxPH/ZEN757G2XBzIRtxzwOua5Vi9j+xzrJu5/tEkOtSedPs27yNRG5to6ZwTgV9XWmj2Gn3l5d2tlb211eMr3M8MSq87KMKXYDLEDgZ6Cqcng/QZNGl0h9E019JlcyyWLWkZgdy24sY8bSS3zZx15rZY9XjeOicHsr+6rPXd+VzklkL5anLP3pRqrVya/eSurRbsrdbJXPnXx9pN54ksPDHj3Xbd4L7UfEumR6VYzj5tPsfNyq47SScO/1Vf4a1/iNrer6f+0c+m+HombXtY8Mx2Nrcbcx2mbh2e4f2RFYgd22jvXv+oaPYavHDHfWNtexwyrPElxEsgjkU5V1BHDA9CORSf2Lp/8AbH9rfYLX+1PJ+z/bvJXz/Kzu8vfjdtzztzjNQsatLx2TSXTW1vut8zWeSz15Klm3Ft9Xa/M/V307dNEjxn4M+FLHwT8Z/H+kaereTBp+mbpZDmSaQpIXldv4nZiWJPUmvc6qQaRY2uo3OoQ2VvFf3Sqk91HEqyyqudodgMsBk4z0zVuuKvWdefO97L8Eke3gMIsFR9jHa8mrdE5NpfK54P8AHrwZY/EL4q/D3w/qT3Edne2mqI7WspjcfukIII68gcHIPcGuh+GXjfUtD8RN8OfF6xR65Zw79L1C3hEVvqloowGRRwkigYZBwMZHFel3GkWF3qFrfz2VvNfWgYW91JErSwhhhgjEZXIHOOtMvtB03VL2yvLzTrS7vLFme0uJ4FeS3Y4BMbEZUnAzjHSt3iVKlGjNaJfc7t3X32f/AAxwLLZ08VPGUpWlKSb7OPLFcr81ZuL6PybPnX4mXVx8L/EHjzQLIMqePrZJtICkAfb5HW2nQe5EiSfQHmrfxXuH+Fvjb4RWuj2D6pd2Vhe6dp9nGMedMYYoo92PurkgsewBNd7pHgXxj4k8ZabrXju60BrXRJZZtMsdDil+aR12iWV5ecqpb5V4yQewr0S60XT77ULO/uLC1uL+z3fZrqWFWlg3DDbGIyuRwcdRXXLFQpuCa5tHe3Vtcq/Df5nlwyuriI1XBumnKPJdaxSnzy013le1+iXQ8K8F+Cv+EJ/aE0eG5uP7Q1m78M3N1qeosPnurhrlNzeyj7qr/CqgV55o9xet/wALEtY/jJo/ga1l17UlfRL6ztZZJQWwX3SOJAGHHyg9OOa+um0ixfVE1NrK3bUkiMC3hiXzljJyUD4yFJAOM4zWHefC/wAGahqD3114R0K5vnfzGuZtNheRmzncWK5Jz3pQxyu3NdF0T2bezTX+Q62RT5VGhKyUpPecdJJLeLTb0u9dep4JpfxL1jSPhD8KNPsrnTfAFvrKT28mt3kJmgskhB8tlEp25lHzDzGxyavfBNpD8UviS0vi+x8byS6TaPJrGnwQwxytiQYKwkqWUcZzmvofVND07XNPew1LT7XULFwA1rdQrLEcdMqwIqpong/QfDMUsWj6JpulRSjbIljaRwhxzwQoGRyfzNTLGU3TnFQs5X7fzX3tfy3t1NKeTYiNejOVXmjTtb4ltDk+FPk1d5XtdXtsfKN9458Nt+xTBoa+INLbWxaxKdNF7H9pyLtWI8vduzt56dOa9P8AF3jbw74s+Lnwli0TXtL1iSC7vDKmn3kc5jBtSAWCMcdD1r0b/hTXw/8A+hG8N/8Agot//iKt6T8MfB2g6hDf6Z4T0PTr6Ekx3NppsMUqZBB2sqgjgkcetaTxlB3aTu3J9PtK34GFHKMfDkhOcOVKlF2ve1KXN97ufOsv9qaR8ZPiHHP8VNP+HN/c3iTImp6TbTC8tTGoiZJ5iuQMFdg6EE9zV3xp4Vh8Jfsq+IIrTxba+KLa61NLyPVrO3jhgUtdx7wiIzJtDhjwQOTwK+jdf8J6H4riji1vRtP1iOM5RNQtY5wp9QHBxT38MaNJov8AY76TYtpGNv2BrZDBjOceXjb156VP19Xg7bON9I/Z87X+9l/2BK1ePNfnU0m3PTn1fuuTj6tJX30PmK71a/i+I3w6uJ/ifovxXmGrrBFpdnawQSWgkQh7kG3c52KDw/Ht6fWFYOg+AvDPhW5e40Xw5pOj3DrsaWwsYoHZfQlFBIrerkxVeNZx5Vay8l+Csj18rwNTBKo6kruTvvJ2skvik3J7dXpsgooorhPbOS8af8jJ4C/49P8AkNy/8fP3/wDkHXv+p/2/X/Y311tcl40/5GTwF/x6f8huX/j5+/8A8g69/wBT/t+v+xvrra0ltH0/VkR3YUUUVmWFFFFABRRRQAUUUUAFFFFABXJeNLfzvEngJ/sn2nydblfzPM2fZ/8AiXXq78fxZ3bMf7ee1dbXJeNLfzvEngJ/sn2nydblfzPM2fZ/+Jdervx/Fndsx/t57VrT3+T/ACZEtvu/M62iiisiwrL1j/j3b6VqVl6x/wAe7/SmtwPlH9oBv9Hn+hr8/PiCwbUJf96vv39oNsW1x9DX5+ePGzqUv1rWWx10Tg7vvVO4/wBScVavO9YE1697O8UbbYYzhmHc+lRGm6jsjeVRQ1ZauJFNmyllBqtpt82mfMqhm9+lJ5QPU/nRLCCvX8K61g6d05atHO8RPXl0Fvtc1LU03m5dFj5TacBSPQV9efF7UNT8B3XhfRrZpZodT0O01CD7TJzK7RKZFB9c54r5C0+3Kwy7yGRiSAOwxX6IfFHwRYfGTQfDljqU5tYLfSLeTSdZs0DPaNHGuAR/Gr5IIyOT1rhzOmqkIprU68vryo1G76M+L/F1x4q8S3qpbWVzPctkeTEu5vyHam+GfhDPo9wuo+Idr3YOUtOqofVvU+1fcPhnQ4vBPg+90vRtNWW4aHc+ozKDc3DAchm9PRRgCvkr4z+L30fSZ5Ymxf3TGKFT1U92/CvOw9OyStqdGJrc8nK+h8/fG3xk2va5/ZNtIWsrNsSbTw8nf8ulcFb6e74+U1uQ6Czyl3yzk5JPUn1rTbR3Nq6Rv5MhHDYzivchSa3PElLmdzn/ALGIl8sDdO4wkY6n/wCtXSWdmY40XaN2BmpNM0u3sodyL+9PDsx3MT7mtFE+XNdtOFtSQtFWGRcr3r3X4Lxxz6lB5qA4IxurwS4vI7Nhk7mz0r134IX0lxq0GWP3hVTq8qsibH6qfAmJY9NgCHjA4r6Ctf8AVj6V87fAVj/Zdvz2FfRNp/qx9K8upLmeo0rE9NZ1jVmYhVUZLE4AHrTqqat/yC7z/ri//oJrJbhJ2TZzP/C5vh//ANDz4b/8G9v/APF1ta14v0Lw3axXOr61p2l28ozHNe3ccKP9CxAPUfnXy9a+AvDLfsYNrZ8OaSda/sp5P7SNjF9o3ecRu8zbuzjjOa7zxppOka58YPhFY63ZWOoWU2k3wFtqESSxu/lRFRtcEE8cfSvYlg6KlaLdk5J7fZV9PU+Op5vjJUlKcI3kqTW9v3kuXX08j3DSdZ0/XrGO90y+ttRs5PuXFpMssbfRlJBqjN428PW+upokuvaZFrLkBdOe8jFw2RkYjLbjx7V41o1jB4L+MnjvSvA8EFtY/wDCNre3Gn2eBBBqIZhEAg4RmTGVGOxxXlngj4S+LfiH8K4Z7DTvhndxX8TSS63di7bVo5mJZ3knAJWUNkkdAe2KIYGk7ylO0dLd9VfX+tQrZ3iY8tOlR5qnv3tdr3Glpp1vu/h2dz7E1nXNN8O6fJf6tqFrpdjGQHubyZYYlJOACzEAZJA/Gs7QfiB4X8VXj2mi+JNI1i6RDI0FhfRTuEBALFUYnGSBn3FeX/HK3ub/AMBeCvBOoPFqOva5qNjazohLLKIislxLggEoNuScD7wpui+GNG8KftTpa6JpNjo9tJ4QaR4bC2SBGb7YBuIQAE4AGfYVhDDQdJyk3zatdrL/AD1+476uZV44pU4RXJeCd73Tld27aKz+Z6jrvxC8LeF70Wes+JdH0i7KCQW99fxQSFSSA21mBxwefY1o6Tr2ma9pq6jpmo2mo6e27bd2k6yxHBIOHUkcEHPPavFtB0bw58Wvjx431K70vTvEWk6RY2mlRy3lvHcw+eC7yBNwIyudpPXORXBWr/Zf2WdHtGdrPQrjxIbTVZISUEdi19IJOR0X7oPTg/hWqwcJKMU2pXjf/t5NnI85rQlOo4p07VHGzd37OSjq9rO+/Ran09ofjDQfE8lxHo+t6dq0lucTLY3ccxjPowUnH41LH4k0iaLUZU1WyeLTWZb11uEItSo3MJTn5CByd2MCvFfiB4T8NeBfHHwwufBum6fpGuXWrpbGLS4li+1WDRt55kCD51ACncQfqKzPj/cDTPEmtnwjGbvXr3QbpPEtopxbrZCB/KnmbosynhBgllJHAwaiGEhUlFQbtJX18nbX9H30NaubVsNTqSqxTlBpOzbvdXVut11Xa7XY99bxJpC2+nTtqtkINSZUsZDcJtumYblERz85I5G3ORU1rrFhfX13Z297b3F5ZlRc28UqtJAWGVDqDlcjkZ6ivnX9ne4Go654f/4TCP7LrdpoVsnhe1kAMDWZgTzZoX/imb+MYDKoAGQSaU+I9Sh+NnxK8L+HXMXiPXLmwSK62blsbdLYedct2yoYBQersvbNVLA2nKmn8Kvfpul9yW/mmTTzxyoUsRKGk5ctvtfC3a3dyVkn0ab30+iNO1rT9Ya6Wwv7W9a0ma3uFt5lkMMo6xvg/Kw7g81gXXxb8DWN1LbXHjPw9b3ELmOSGXVYFdGBwVIL5BB4wa82/Z9t9I+HWm/EyF7gWWj6V4hnDXF3MTtRYY8s7seT3z715tdeDdF1L9lrxX4xutAsTrGqXV1qVvf3FpGbpI5Lr5MSY3D5fQ9/eqhg6bqOMm7Xik/8RlWzjErDxqU4R5+WcpJt6KDtp6va59eqwkUMpDKwyCDkEVg6t8QPC+gXy2OqeJNI029YgC3u7+KKQ56fKzA9x+daul/8g20/64p/6CK8M8G+D/Cvi74xfF1PEGjaTq00N3ZlPt9vHLJFGbUZKlhlRkdRjpXFRpQnzym3aKvp6pfqe1jcVWo+xhQS5qjtrey92UunpY9yvtWstN0+S/vLy3tbGNPMe6nlVIlX+8WJwB71U8P+LtD8WRSy6HrWn6zHCQsj6fdRzhCegJQnB+tfOnhnxlH4a+C97pkGnWfibSLvxXN4f0GHVZg1m1u0hMRkYg7olKtjGc4AB9LPw18L6/4L/aKsINX0vwrojX2g3DG38IQyw28qpKmDIjgDcCeoHSux4FRjPmlqr287eW548c8nUqUVCF4y5ebf3XLRa2s127rtoe/+IPGnh7wm0Q1vXdM0Yy8xjULyODf9N7DNQ6t8QPC2gw2k2p+JNI06G8QyW0l3fxRLOoxlkLMNw5HI9RXkPwa8IeF/Hl34w1HxVpen+IPFy61cwXkerQpcSWsSOVhREcHYmwDBAGffFWvHnhXQdS+N3wv0afSNPvNEj0zUkjsJbZJLdVVI9oCEFeMcccVH1ekqnspN3Sbe3RX0N/7RxUsOsTCMbScVFXd/eko+99+qWz01PWNA8ceHPFbTroniDS9YaBQ0q6fexzmMHOC2xjgHB6+lRWPxC8K6nqv9mWfibR7vUs4+xwX8TzZ9NgbP6V5Z4P8AD+l+Gfjf8SLLSNNtNKsl0OyYW9jAsMYYiXJ2qAMmvPvD/gvwPN+yDF4gutO0q11i306aaPWIYo47pbtHfyh5owxfcFGM88DFaLCUm93Z8qX/AG8r6nPLNsXGNuWPMlUctWlanJR09b9dj6o1bWLDQbGS91O+ttOs4/v3F3KsUa/VmIApNI1rT/EFil7pd/a6lZSfcuLOZZY2x6MpINeDX0CeNPiX8MNO8dwRXNjN4ca9isrwAwXGp4QOGQgKzBCSAQep4FaHhWwtfCXxz8aaT4LtoLbTP7Aju7uws1C28Gob2EYCKNqMydQMeuDWLwkVDf3rX8rXtv8A12OqObVJVlaC9m5cu/vX5ea9rbeV7218j1jWPHvhnw7fJZar4i0nTLx8bLe8vooZGz0wrMCaqah8VfBWk3ktpe+MNBs7qI7ZILjU4EdD6FS2RXl3wD8AeBvGHwzsdZ1TSNL8R69dl5dXvdVt47m5W6LHzFcuCUI/u8cYOOc039ojwJ4YEnge9Tw9pIur/wAW6fBdXC2UW+4jYsGR225dSAMg5BwKuOHoe29hJu6uum6Mp5hjvqX16EYWaTSu3o+776ry3PXl8feGW0UawviPSW0jcU/tAX0X2fcOo8zdtyPTNXNC8TaP4otWudG1Wx1e2VtpmsblJ0B9MqSM1438cvC/hzRz8MdJTSNLsdCk8UwiWxW2jjtm3RyZDJgKcn1HNPuPD+ieBf2i/CVr4SsrPSW1HTbz+2dP05FijMKKphkaNRgHfkA4GeeTULDU5Q5ot3abXay7mssyxNKu4VIx5YuEXZu9521Xkm9t7XZ6o3j/AMLrrn9jHxJpA1jf5X9nm+i+0b/7vl7t2fbFac2sWFtqVtp817bxX90rPBavKollVcbiiE5YDIzgcZr48+I0es/Ev4Z+IfHumeEfA2l6EzyTi9ZJG1wNHLjzPNjAUOSM7SenXNel/E6bxRcfFb4Vy+Fm0t9efSr5lbW/N+zkGOIuW8v5s4zj3reWAinFc1n719tHFXOKnn1SSnL2d0nTcWk/ejOXLon16rue8R6zYTahcWCX1s9/bIss9qsymWJGztZlzlQcHBPXFR23iHSrzRjq9vqdnPpIRpTfxzo0ARc7m8wHbgYOTnjBrxH4V/8ACUf8Lp+IP/CX/wBkf2z/AGRZbv7E837Ps/ebceZ82fWvPfAEtx8SvgTH4bt3kh8N6Dpt3c6xMhKfarndJJBaqw/hX5ZHx/sL3NT9RV372i5bv/Er/wDARq88naNqfvS9pZPR3hJJX7aNuXZLS59O6l8SPCWjw2c1/wCKdFsYbyIT20lzqEMazxno6EsNy+44o074keEtYt7yew8U6LewWUXnXUlvqEMiwR/33Ib5V9zxXk8fhHQtc/ZXsL/UtF0/UL6z8Is1tdXVrHLLARbFgUZgSuCM8d6gXwnomi/sl3uoado2n2F/e+EFa6urW1SOWcm2BJdlALHJJ5PU1P1aja13fm5ehX9pYzm5uWPL7P2nW+23bf8AA9+t7iK8t4p4JUmglUPHJGwZXUjIII6gjvTmdY1ZmIVVGSxOAB6184abqXj/AOFfh3wNq9943svEei6jLYWP9h3GlxWsqRzBVHkyISzugOeewJr6G1b/AJBd5/1xf/0E1yVqHsmrSTT6q/T1SPWweP8ArcZc0HCUUm07dVdP3W1Z+t+6OZ/4XN8P/wDoefDf/g3t/wD4utrWvF+heG7WK51fWtO0u3lGY5r27jhR/oWIB6j86+XrXwF4Zb9jBtbPhzSTrX9lPJ/aRsYvtG7ziN3mbd2ccZzXeeNNJ0jXPjB8IrHW7Kx1Cym0m+AttQiSWN38qIqNrggnjj6V3ywdFStFuyck9vsq+nqeFTzfGSpKU4RvJUmt7fvJcuvp5HuGk61p+vWMd7pl9bajZyfcuLSZZY2+jKSDWZpvj/wxrWqtpmn+JNIv9SXdmztr6KSYbfvfIrE8d+K8f0e40j4W/GTx4nh21ih8O2fhtdV1LTbAqsUV2jNgKg+VGaMdOOxxXmviHRfEFxpvgvxunhjwJ4c0m71nT7m2n0GOQamglkGFklUBHyCd3+NFPAwnLWVk7W23avZr/IdfPKtGCagnKLlzJXatF2bTtp8+unRs+vV1iwk1R9MW9t21KOITvZiVTMsZOA5TOQpIIzjGayr/AOInhTS7dp73xNo9nAs72pkuL+JFEyffjJLffXuvUV4H8YLjxLb/ABr8Rnw3FcNu8M2g1CXT8NfRWn2l/Na2Q8NLtyByCMkjJxXsHhfwj8P/ABV8PdCi0zRtJ1nwxFD5lglzapOqZHzNhwSHJzuJ+bOc85rCeGhShGpNtp226aX/AOG+Z3UcxrYqtVw9KKUoX3vrZ2072+0+jaXXTb0X4jeE/El59j0nxRouqXe0v9nstQhmk2jqdqsTgetaVt4h0q80Y6vb6nZz6SEaU38c6NAEXO5vMB24GDk54wa8X/ZY8JaHb/BvSdbi0XT49Zdb2NtRS1jFwy/aJV2mTG4jAAxnoBXm/gCW4+JXwJj8N27yQ+G9B027udYmQlPtVzukkgtVYfwr8sj4/wBhe5raWCpuc4xk7RaTb+f+WnqcUM6rqjRnUgnKrByilf8AutLXyk3J9lofVv8Awk2j/Z9OuP7WsfI1JlSyl+0ptumYZURHOHJAJAXORSah4o0bSZ7iC91exs5re3+1zR3FyiNFDnHmsCeEzxuPGa+cfEEmow/CP4BvpENvcaot7Ym1iunKRNJ9lk2hiASBmu3+D2i6N4u8D+KtM1QXUni/UTJa+Kv7SjVLsTshAGASBCFb91tO3b05zWc8JCnD2jel7fja/p+uhvRzariKyoQglJpNN7awUrebu9v5U36+u32vabpenLqF7qNrZ2DbAt1POqRHeQEwxOOSQB65FXq+YPD19d+K9N+HXw31Al9X0HXZE1ZWBz5Fgu6Nzz91w9vg8g5r6frmxFD2Fk3q7/deyfzPSy/HPHqU1GyXL68zV5L5XS9blCz17TNQtbm6tdRtLm2tXeKeaGdXSJ0++rkHCle4PTvVe68X6DY6HFrNzrenW+jyhWj1CW7jW3cHoRITtOe3NfM/g3/hZv8AwifxD/4Rn/hE/wDhHf7a1fzv7W+1fa87m8zb5fydOme/Wtiz16T/AIU38JPCVnoGh69qmv2Y+zL4kAaxhMMQYu6YJc/NgBeetdssAoytzX1/Czbv9x41PPpThd03F8t9U7N8yikratNs+h9D8QaX4msReaPqVnqtnuKfaLGdJo9w6jcpIzUuqatZaJYy3uo3lvYWcQzJcXUqxxp25ZiAK8F/Z+0PV/Cfxe8e6VqtnoWlytZWNy1l4aSSOxDHzAGVH5ViBzgAV1H7ViNJ8DtcRFRmaW1AWQZUn7RHwfasJYWKxMaCldO2vrY76eZ1JZZUxs4WlBT084XXrrb5HoGg+PPDXiq4kg0TxFpOsTRjc8dhexTso9SEY4FTeIPGGg+E1hbXNb07RlmJETahdxwByOoXeRn8K+Z7rwnrvw9+I3w71XxH4a8E6bbSasLOA+B4XtbhpZUKqZQ6/vIwMkhcfXsSbwx4q8efGL4hG20zwFrV5aXaW62/jKKeeeC1CAxGFFyqxncTkDJYtntXV9Rpc3Mp+7a/TvY8v+3MUocjo/vebltZ/wAvNe2/dWv5+R9WQzR3EKSxOskTgMroQVYHoQe4rDsviB4X1LVzpVp4k0i61QEg2MN9E8+R1GwNu4+leD694Y8TfDH9m/UdJ1W+s4Im1ZVnfQZZWis9PluF82NC4DADc4wegPWvY/Cvw18A6FHpmo6B4e0OBo0Bs9RtbaIysCpAYTY3MSpPOTnNck6FKnFycm9Wlbytv9561HHYnEVI0401BqMZSUm7+82rKy6Wer8tDqNN1iw1mOaTT723vo4ZWgka2lWQJIpwyMVJwwPUHkVbZgoJJwBySa+V/Aek+OrXw/468QaB4/tNA0yx1/VJTpV9pUUkMjJISS85O5VPHQcV754P8US+NPhfpmvTwLbT6jpi3MkK52qzR5IGe2entSxGF9i7xldXt109dPyuPL80+uRSqU3CVuZXtZq9rqzb+9J+RdsfiF4V1PVf7Ms/E2j3epZx9jgv4nmz6bA2f0rV1TVrHQ7GW+1K9t9PsohmS5upVijQepZiAK+VvD/gvwPN+yDF4gutO0q11i306aaPWIYo47pbtHfyh5owxfcFGM88DFX/AImL4o8X+KfhVp1xD4duZ7nRDefY/FnmmxuL7agkBSP78gVvlVhj5m4zXX9Rpupyxk0k5J3/ALqvp/Wh5SzyvHDqpUppylGEo8rf23ZJ6dP/ACbbQ+ldH8QaX4i08X+lalZ6nYkkC5s50mjyOo3KSOKx9P8Ain4L1a+hsbLxfoN5ezP5cVvb6nA8jseiqobJPsK83+Efwv8AFfgnxZ4h1TV7fwlpOn3+nrE2meFFmji85GO2UxyLhTtLjKnnjjqaT9mPwD4Zm+E/hbW5PDmkyayPNkGotYxG43CZwG8zbuyABzntWE8PRhGcua6VrW803r6WO6jj8bXnSp+zUJSUnLmvtFxWnrzX12PZdP1iw1dZ2sL23vVt5Wt5jbyrII5F+8jYPDDuDyKbpeuabrmnDUNO1C11Cwbdi6tZlkiO0kN8ykjggg+mK+a/h7e3ni/UPGPgHSpZLdLnxPqF3rl7HkGCxLhRErdpJiGUY5Chz6Vk2IFh+yrolj5j2mgTeIzZapIjlfLsTfSLJluoH3QTkcHrWzy9J8vNrdL5O+v4aL/M4459KUedU7xUJtu/2ouKsvJc2r6bdGfUOh+MNB8TyXEej63p2rSW5xMtjdxzGM+jBScfjVu01iw1C8vLS1vbe5urNlS5ghlVngZhlQ6g5UkcjPUV4f8AEDwn4a8C+OPhhc+DdN0/SNcutXS2MWlxLF9qsGjbzzIEHzqAFO4g/UVl6P8A8LF/4XN8U/8AhB/+EX8j7dZ/av8AhIPtO7d9mXbs8rjGM5z7VksJCcXOErK19dPtJHS82rUZqlVp80ublfJd7wc1bbXTVdtep9C6Xq9jrdqbnTr23v7cO0ZmtZVkTcpwy5UkZBBBHYirdeQfsr/aP+FTr9r8v7V/al/5vk52b/tD7tuecZzjNev1xV6ao1ZU072dj2sDiHi8LTxElZySdvUKKKKwO4KKKKACiiigAooooAKKKKACiiigAooooA5Lxp/yMngL/j0/5Dcv/Hz9/wD5B17/AKn/AG/X/Y311tcl40/5GTwF/wAen/Ibl/4+fv8A/IOvf9T/ALfr/sb662tJbR9P1ZEd2FFFFZlhRRRQAUUUUAFFFFABRRRQAVyXjS387xJ4Cf7J9p8nW5X8zzNn2f8A4l16u/H8Wd2zH+3ntXW1yXjS387xJ4Cf7J9p8nW5X8zzNn2f/iXXq78fxZ3bMf7ee1a09/k/yZEtvu/M62iiisiwrK1n/j3f6Vq1la1/x7P9KaA+SP2hm/0ef6Gvz88dN/xMZfrX3z+0XcpHb3G5gODX56+O9Wt11CUGT+I1cjrptLc4/UpCsUpAyQKw9Fj26bCzdWG5vck1Y1jVAqKYl8xCwD47CliULaQlPu44ruw6srmVWXNIbJ90mnQKJIYzjjHNQ3DFYSTU9ln7OvFdXUxJoV2qQO9fbn7Cvjb/AIWTb3vgbVQz3Hh+386znIzutmdRsJ9VY8ex9q+KEXvjmvtr/glp4dS68U/EDWJEyIoILZOO5bcR+grixaTp6mlNtPQ+0ofhvpsirHHGoiiw0kz+3P4V+SX7UHiDQ/Fnxq8SXPhuPboUNw0NtzlWK8O6+gZgSPbFfpV+3B8YF+EPwTubHTJjBrniItY25U/NHGR+9kH0Xj6tX5JTQHrXPhKX2y6k29DMjtD5TEYDnocdKqzTSttjQBbhuvcL71fvJ3hQIq7pGOFUf56U20svJUljukblm9TXp2MCvDbLDGFxwOpPU+5qK6uFhjJzjsKq+INY+yMltCwFxJ1Y9EUdSfwrmXW+8SNiFmt9Pj+XzmHLfT1qJVEtFuBZutatftABfzHzjC817x8BbvztVtsQlRkctxXgNvpsNi+y3Tb6zScsf8K+gPgKirqlv8247hk1zO/UD9VfgIS2l2/AHAr6Is/9WPpXzx8A/wDkF2/+6K+iLT/Vj6VzT3EiemTRLPE8bjcjqVYeoPWn0VkM5hPhr4bj8Cf8IYunY8N+Sbf7F58n+rLbiN+7f177s1wvxO+DcHxD+IvgpdR0VdS8JWFjewXYafZ5bMsYiAwwcnK9V6Y5New0V008RVpy51LXX8VZv18zzcRl2GxNJUZwXL7ulltF3Udvh8uzZzXgX4b+Gvhnpklh4a0mHS7aR98mxmd5G7Fnclmxk4yeO1czrX7N3w18Qa4+r3vhO0e+dt7tDJLCjtnJZo0YIST1JHNel0VKxFaMnNTd3u7u7LngMHUpxozoxcI7JxVl6K1keNeJP2b9D8ffFLWfEPiuwt9U0qaytoLKFLqeKWKRNwcsEKjBBXHJ6dBWZq37JnhPT9e8Maj4T0e20w2WorNqH2i9uZDNa7WDRoGZxuJK+nQ817xRXRHHYmNkpuyVrXdtrbHDPI8uqOUp0YuTfNzWXNe997X/AOBoYvhHwZongPRYtI0DTYdM0+M5EMIPLYALMxJLMcD5iSeKh0rwD4f0XwvL4cttMi/sSYymSynLTI/mMWfO8kkEsTj3roKK5HUm2229dfmerHD0YpRUEklZaLRPdLy0WnkcP4H+CPgf4calPqPh3w9b6ffTAq1xvklcA9Qpdm2A+i4Fadr8OfDtlY+ILSLTgItfeR9TZppGkuTIpVtzliwGCQACAueMV0tFVKtVk+aUm36mdPBYWlFQp0opK9kkktd/v69zmbn4b+HLzStB06XTQbXQXifTds0iyWxjAVNsgbd0AByTnvmrWl+CdE0fxNq/iCzsVi1jVhGt5db3YyCMYQYJIUAf3QM4Gc1uUVPtJ2tzP+tfzLWGoKSkoK620XRWX3J29NDj9Q+EPhHVrDVLK80aO5tNT1AapeQyTSFZbkYw5+bgfKPlGFPpya19c8HaN4j8MTeHb+wjk0WWJYGs4i0SeWuNqjYQVAwOhHStmin7Wpp7z08xLC4dKSVNe8rPRarXR91q9PNjIo1hjSNBhEAVR6AV4Yn7Omi+NviR481bxr4cW9tLy8tpNLuPtbIzIsAV/wDVSBgNw6N6ZFe7UVdHEVKHM6bs3pfrvf8AQxxeAw+O5FiIqSi72aTT0a1TT7/fY569+HvhvUfCI8L3Gi2cnh9UEa6f5YEagHIKgdDnnI5zznNYfgX4F+Bvhrqjaj4c0FNOvmRozP8AaJpW2tjI/eO3HArvaKlVqqi4KTs91fc0lgsLKpGrKlFyjs7K69H0+RwXjj4E+A/iPqC3/iHw5b3t6Bg3EckkEjAdNzRspbHvmtiw+HHhzS7zQbq101YZtCt5LTTmWWTEETgBlA3YbIA+8CRjiuloo9vVcVFydl0uJYHCxqOqqUeZ2u+VXdndXduj1XmYM3g/TYNV1jW7W0261qVqttPP5jfvFQNsXaTtGNx5AHXmvIvg7+y/4U0jwr4bv/E/hK3Hi61jzc+bcNKnmB2wWRXMTHBHOD29K97orSGKrU4OEZNXt1fRNW9NTCtlmEr1Y1qtNPlvZNJq8mm3tvdb+bOf8a+APD3xF0kab4j0qHVbMNvVZcqyNjGVZSGU47gim+CPh74d+HGlNp3hvSodKtGbe6xlmZ29WdiWY/UmuiorH2k+T2fM+Xt0+46/q1D231jkXPtzWV7dr7nnHij9nX4c+MtafVtW8LW0+oSNvklillgEjerLG6qx9yDmus1zwXo3iO20q31Gz+0Q6XdQ3tmvmunlTRZ8tvlIzjJ4OQe4NbdFW69WVrzem2r09DOOBwsHNxpRXP8AF7q19dNfmeXfHL4c3HxIfwXZ/wBmLqml2utx3GpRPIqAW3lyKxOWBPLDhcnmug8AfCDwf8L/ALS3hjQ4dMkueJZvMklkYf3d8jMwXjO0HGea7GiqeIqeyVFO0V07+pnHL8MsTLFuCdR21aV1pbR2uvPU8x1j9mj4Z69rc+rXvhS2kvp2LyNHNNGjMepMauEyc5zjrzXaT+DdHuNe0nWZLPOpaVDJb2cwkceVHIAHXaDtOQo6g4xxW1RUyr1Z2Upt282XTwOEotunSirtN2ildp3TemrT1T7mPb+EdJtfEWo67FabdV1CCO2ubjzHPmRpnYu3O0Y3HkAHmqmgfD3w94X8JyeGdL05bTRJFlR7VZHbcJM78uWLEnJ5zkcY6CujoqPaTtbmfT8Nvu6G31einzKCvr0X2tX971ffqY0Pg/SLfwiPDEdpt0MWZsBa+a5/cFNmzfnd93jOc+9A8H6P/wAIkvhg2StoS2gsBZs7MPIC7AhYncfl4znPvWzRS9pPv5/PuP2FL+RbW2W3b08tjzjwt+zr8OvBeuRaxpHhi3t9RibfFNJNLN5beqrI7BT6EDivRJolnieNxuR1KsPUHrT6KqpVqVXzVJNvzdyKGFw+Fi4YemoJ9Ekl+BzCfDXw3H4E/wCEMXTseG/JNv8AYvPk/wBWW3Eb92/r33Zrhfid8G4PiH8RfBS6joq6l4SsLG9guw0+zy2ZYxEBhg5OV6r0xya9horSniKtOXOpa6/irN+vmc+Iy7DYmkqM4Ll93Sy2i7qO3w+XZs5jwT8M/C/w60ifTPDujQadZTktMgLSNL1++7kswwSMEnGa5ez/AGZ/hlp+uJq9t4Ut4b5JROjJPMERwwYFY9+xcEDgDFen0UliKybkpu731evqVLL8HOMISoxah8K5VZemmnyMiLwnpUPiqfxGlrjWp7VbKS58x+YVYsF252/eJOcZ96Tw/wCEdJ8K/wBoDSbQWSX9y13PGkjFDK2NzKpJCZxyFABPPWtiisueTVmzqVGlF8yir6vbq938+vcxvC/hDSPBfh+HQ9GtPselw79kHmO+N7Fm+ZiW5LE9e9VdA+Hvh7wv4Tk8M6Xpy2miSLKj2qyO24SZ35csWJOTznI4x0FdHRT9pN3vJ66/PuSsPRjypQXuqy0Wi00XZaLTbRHNf8K48OnT/Dtj/Z3+i+HpY5tMj8+T/R3RSqHO7LYUkfNmoPFGhJpN3eeLtF8PDWfFkdn9lihjvPspuo94PluxOzjkgsCRjAxmusopqrO927/f8/v6kSwtJxcYxUfNJaNKyaumrrpoeX/DHwPqTeMde8e+JNFs9B1/VoobWPT7WcXDW8KAZMkoADOzAZ28YjTrXqFFFFWo6suZ/wBJBhcNDC0/Zw11bbdrtt3bdkldvskYWkeB9E0HStT02xsvIstSnnubqLzXbzJJv9Y2SxIz6AgDtisvVvhD4P13wdY+FdQ0OG70KxRUtbeR3LQhRgbZN28HHGd2a7GihVaifMpO++/UcsLh5R5JU4tWtaytbt6eRx3gH4Q+Efhebk+GNGTS2uVVZmE0krOASQCXZjwSa2vFfhPSfHGg3Oja3Zrf6Zc7fNt2dkDYIYcqQRggHg9q16KJVakp+0lJuXe+v3jhhaFOj9XhTShtypK1nvptqed+Df2e/h74A1hNV0Pw1Ba6jGMR3Es0s7R9sr5jttOO4weaveO/gr4J+JlzHc+JPD9vqF1GAouVd4Zdo6KXjZWIGTwTiu2oq/rFZz9o5vm73d/vMFl2CjReHVGPI9eXlVr+lrGLoPgzRPDPhmLw9pumw2+ixo0a2TAvHtYksDuznJY5z61yfh/9nj4eeFfE0XiDSfDUNjq0Ll4po7ibbGSMErGX2DjPQd69GoqVXqx5rSeu+u/r3LlgsLU5OelF8nw6L3bbW00+R5hqP7Mvwz1bXJdXu/CsM9/NK08jtczhHdmLEsgfacknqK9DuLFItHks7SFIo1gMUUMYCqoC4VQOgHQVcoonWqVLc8m7bXdx0cHhsPzOhTjFy3skr+ttzwT4O/sv+FNI8K+G7/xP4Stx4utY83Pm3DSp5gdsFkVzExwRzg9vSvXfGXgTw/8AEDSv7O8RaVb6raZ3Kk68o2MbkYYZTjupBreorSriq1ap7WUnfpq9PTsc+FyzB4TD/VqdNctknovesrXlpq+5yHgP4S+Evhjb3sHhnR00yO82/aMTSSNJtzjLOzHjc3fvW14X8L6Z4L0K10bRrb7HptqGEMPmM+3LFj8zEk8k9TWrRWUqtSo25ybuddLDUKCjGlTUVG6VklZPVpW2u9WYfhnwTong+TVX0ewWzfVLt768YO7mWZvvMSxOPoMAc4HNR6V4B8P6L4Xl8OW2mRf2JMZTJZTlpkfzGLPneSSCWJx710FFJ1JvVyf/AA2w44ejFJRgla62Wz3Xz69zh/A/wR8D/DjUp9R8O+HrfT76YFWuN8krgHqFLs2wH0XArodJ8J6Voesaxqlja+RfavIkt7L5jt5rImxTgkhcLx8oFa9FOVapUbc5Nt+ZNLCYehGMaVOMUndWSVm9Lq2zszI8MeFdK8G6YdP0e1+x2ZmknMfmO/zyMWc5Yk8sScZx6Vr0UVnKTk7yd2bwhGnFQgrJbJBRRRSLCiiigAooooAKKKKACiiigAooooAKKKKAOS8af8jJ4C/49P8AkNy/8fP3/wDkHXv+p/2/X/Y311tcl40/5GTwF/x6f8huX/j5+/8A8g69/wBT/t+v+xvrra0ltH0/VkR3YUUUVmWFFFFABRRRQAUUUUAFFFFABXJeNLfzvEngJ/sn2nydblfzPM2fZ/8AiXXq78fxZ3bMf7ee1dbXJeNLfzvEngJ/sn2nydblfzPM2fZ/+Jdervx/Fndsx/t57VrT3+T/ACZEtvu/M62iiisiwrG8QZ+xvj0rZqjqVv50LLjtQB8P/tI6fcXUdwF3d6/Pzxt4NupL6U7GPzV+unxK+Hf9uLJ+7zn2r591z9nQXMzH7Pyx64rqpW3Zzz5m7I/OqHwLqEcMhQMM88jP5+1aWk+FrmaxCvCVIJBUc4r7s/4ZxIVx9n5HHSm2P7Nxj3f6PgE56V0KolsbpWVj4TvPCNztx5bY+lT2PhW58vmM/lX3Tcfs2+Yw/wBH/Snw/s2hFP8Ao36VXtUM+Hv+ETuFwfLb8q+//wDgl/4dOm+DvG07piSbUIgOOwQ1i/8ADOef+Xf9K9w+BHg+4+F3w48Wm2j2XEzYgx18wggH8M/pXLXlzxsio6Hxd+2541ufix8a9QS1dpNH0Mf2daBT8pKnMrj6tn8FFfO134dnhjLNGx/Dr7V93Tfs7vNI0jwl3YlmYjqTyT+dVP8Ahm3zJBI1vkL90Y/WtozUIqKEfCFv4NulYyzRsZmHTso9BTdR0OaxtWkMZzj0r7y/4ZvyebfP4Via7+zS94dgt+PpTdVJaCPzks/Ct1q2szyS2z3MhGEj6Kef4vatibwJqjNhibhh2wUgj9gB96v0C8P/ALK4s45JDa/PIeu3sKv3H7Mu4Y+z8fSsoyVtQPzfPgO5W43zs9w/0wB9BXvHwJ8MTw6pB+62jcO1fTB/ZdLPn7Pjn+7Xe+Av2fzpF1G3k4wfSp5kncD3D4G2jW+l24I5wK99tf8AVj6V594B8M/2VaxrtxgV6HCu1axm7sRJRRRWYwooooAKKKKACiiigAooooAKKKKACiiigAooooAKKKKACiiigAooooAKKKKACiiigAooooAKKKKACiiigAooooAKKKKACiiigAooooAKKKKACiiigAooooAKKKKACiiigAooooAKKKKACiiigAooooAKKKKACiiigAooooAKKKKACiiigAooooAKKKKACiiigAooooAKKKKACiiigAooooAKKKKAOS8af8jJ4C/49P8AkNy/8fP3/wDkHXv+p/2/X/Y311tcl40/5GTwF/x6f8huX/j5+/8A8g69/wBT/t+v+xvrra0ltH0/VkR3YUUUVmWFFFFABRRRQAUUUUAFFFFABXF/EaQWWoeDtTk0y71C203VpLmeSyhlnktVOn3kfmCKJWeTJkWPaAeZQe1dpRVxlyu5MldWOS/4Wdo//Pn4h/49vtX/ACLWo/c9P9R9/wD6Z/f/ANmj/hZ2j/8APn4h/wCPb7V/yLWo/c9P9R9//pn9/wD2a62iqvDs/v8A+AL3u/8AX3nJf8LO0f8A58/EP/Ht9q/5FrUfuen+o+//ANM/v/7NNb4maO3/AC5+If8Aj2+1f8i1qP3PT/Uff/6Z/f8A9muvoovDs/v/AOAHvd/6+84O48d6HNnNj4gP+jfav+Ra1H7np/qPv/8ATP7/APs1myeJtAkbJsNfz9n+1/8AItaj9z0/1H3/APpn9/8A2a9OpKOaHZ/f/wAALS7/ANfeeW/8JB4fyf8AiX6/zbfav+Ra1H7np/qPv/8ATP7/APs0Lr/h9f8AmH6//wAe32r/AJFrUfuen+o+/wD9M/v/AOzXqVFHNDs/v/4Ae93/AK+88v8A+Eh8P/8AQP1//j2+1f8AItaj9z0/1H3/APpn9/8A2aP+Eh8P/wDQP1//AI9vtX/Itaj9z0/1H3/+mf3/APZr1CinzQ7P7/8AgB73f+vvPL/+Ei8P/wDQP1//AI9vtX/Itaj9z0/1H3/+mf3/APZqVfFWhLam3Fj4gEZh+2kf8I1qPK+n+o+//wBM/v8A+zXpdFHNDs/v/wCAHvd/6+88vPiLw+3/ADD9f/49vtX/ACLWo/c9P9R9/wD6Z/f/ANmk/wCEg8P/APPhr/8Ax7fav+Ra1H7np/qPv/8ATP7/APs16jRRzQ7P7/8AgB73f+vvPLv+Eg8P/wDQP1//AI9vtX/Itaj9z0/1H3/+mf3/APZqJta8PN10/Xz/AKN9q/5FrUfuen+o+/8A9M/v/wCzXq1FLmh2f3/8APe7/wBfeeXLr/h5VAGn6/8A8e32r/kWtR+56f6j7/8A0z+//s0ja/4eP/MP1/8A49vtX/Itaj9z0/1H3/8Apn9//Zr1KinzQ7P7/wDgB73f+vvPLP7d8Pf9A/X/APj2+1f8i1qP3PT/AFH3/wDpn9//AGant/E2gQsCLDxB/wAe/wBr/wCRa1H7np/qPv8A/TP7/wDs16ZRS5odn9//AAA97v8A195xVv8AEPRYVwLLxCP9G+1f8i1qP3PT/Uff/wCmf3/9mrI+J2jj/lz8Q/8AHt9q/wCRa1H7np/qPv8A/TP7/wDs11tFF4dn9/8AwA97v/X3nJf8LO0f/nz8Q/8AHt9q/wCRa1H7np/qPv8A/TP7/wDs0f8ACztH/wCfPxD/AMe32r/kWtR+56f6j7//AEz+/wD7NdbRReHZ/f8A8APe7/195yX/AAs7R/8Anz8Q/wDHt9q/5FrUfuen+o+//wBM/v8A+zR/ws7R/wDnz8Q/8e32r/kWtR+56f6j7/8A0z+//s11tFF4dn9//AD3u/8AX3nJf8LO0f8A58/EP/Ht9q/5FrUfuen+o+//ANM/v/7NH/CztH/58/EP/Ht9q/5FrUfuen+o+/8A9M/v/wCzXW0UXh2f3/8AAD3u/wDX3nJf8LO0f/nz8Q/8e32r/kWtR+56f6j7/wD0z+//ALNH/CztH/58/EP/AB7fav8AkWtR+56f6j7/AP0z+/8A7NdbRReHZ/f/AMAPe7/195yX/CztH/58/EP/AB7fav8AkWtR+56f6j7/AP0z+/8A7NH/AAs7R/8Anz8Q/wDHt9q/5FrUfuen+o+//wBM/v8A+zXW0UXh2f3/APAD3u/9fecl/wALO0f/AJ8/EP8Ax7fav+Ra1H7np/qPv/8ATP7/APs0f8LO0f8A58/EP/Ht9q/5FrUfuen+o+//ANM/v/7NdbRReHZ/f/wA97v/AF95yX/CztH/AOfPxD/x7fav+Ra1H7np/qPv/wDTP7/+zR/ws7R/+fPxD/x7fav+Ra1H7np/qPv/APTP7/8As11tFF4dn9//AAA97v8A195yX/CztH/58/EP/Ht9q/5FrUfuen+o+/8A9M/v/wCzR/ws7R/+fPxD/wAe32r/AJFrUfuen+o+/wD9M/v/AOzXW0UXh2f3/wDAD3u/9fecl/ws7R/+fPxD/wAe32r/AJFrUfuen+o+/wD9M/v/AOzR/wALO0f/AJ8/EP8Ax7fav+Ra1H7np/qPv/8ATP7/APs11tFF4dn9/wDwA97v/X3nJf8ACztH/wCfPxD/AMe32r/kWtR+56f6j7//AEz+/wD7NH/CztH/AOfPxD/x7fav+Ra1H7np/qPv/wDTP7/+zXW0UXh2f3/8APe7/wBfecl/ws7R/wDnz8Q/8e32r/kWtR+56f6j7/8A0z+//s0f8LO0f/nz8Q/8e32r/kWtR+56f6j7/wD0z+//ALNdbRReHZ/f/wAAPe7/ANfecl/ws7R/+fPxD/x7fav+Ra1H7np/qPv/APTP7/8As0f8LO0f/nz8Q/8AHt9q/wCRa1H7np/qPv8A/TP7/wDs11tFF4dn9/8AwA97v/X3nJf8LO0f/nz8Q/8AHt9q/wCRa1H7np/qPv8A/TP7/wDs0f8ACztH/wCfPxD/AMe32r/kWtR+56f6j7//AEz+/wD7NdbRReHZ/f8A8APe7/195yX/AAs7R/8Anz8Q/wDHt9q/5FrUfuen+o+//wBM/v8A+zR/ws7R/wDnz8Q/8e32r/kWtR+56f6j7/8A0z+//s11tFF4dn9//AD3u/8AX3nJf8LO0f8A58/EP/Ht9q/5FrUfuen+o+//ANM/v/7NH/CztH/58/EP/Ht9q/5FrUfuen+o+/8A9M/v/wCzXW0UXh2f3/8AAD3u/wDX3nJf8LO0f/nz8Q/8e32r/kWtR+56f6j7/wD0z+//ALNH/CztH/58/EP/AB7fav8AkWtR+56f6j7/AP0z+/8A7NdbRReHZ/f/AMAPe7/195yX/CztH/58/EP/AB7fav8AkWtR+56f6j7/AP0z+/8A7NH/AAs7R/8Anz8Q/wDHt9q/5FrUfuen+o+//wBM/v8A+zXW0UXh2f3/APAD3u/9fecl/wALO0f/AJ8/EP8Ax7fav+Ra1H7np/qPv/8ATP7/APs0f8LO0f8A58/EP/Ht9q/5FrUfuen+o+//ANM/v/7NdbRReHZ/f/wA97v/AF95yX/CztH/AOfPxD/x7fav+Ra1H7np/qPv/wDTP7/+zR/ws7R/+fPxD/x7fav+Ra1H7np/qPv/APTP7/8As11tFF4dn9//AAA97v8A195yX/CztH/58/EP/Ht9q/5FrUfuen+o+/8A9M/v/wCzR/ws7R/+fPxD/wAe32r/AJFrUfuen+o+/wD9M/v/AOzXW0UXh2f3/wDAD3u/9fecl/ws7R/+fPxD/wAe32r/AJFrUfuen+o+/wD9M/v/AOzR/wALO0f/AJ8/EP8Ax7fav+Ra1H7np/qPv/8ATP7/APs11tFF4dn9/wDwA97v/X3nJf8ACztH/wCfPxD/AMe32r/kWtR+56f6j7//AEz+/wD7NH/CztH/AOfPxD/x7fav+Ra1H7np/qPv/wDTP7/+zXW0UXh2f3/8APe7/wBfecl/ws7R/wDnz8Q/8e32r/kWtR+56f6j7/8A0z+//s0f8LO0f/nz8Q/8e32r/kWtR+56f6j7/wD0z+//ALNdbRReHZ/f/wAAPe7/ANfecl/ws7R/+fPxD/x7fav+Ra1H7np/qPv/APTP7/8As0f8LO0f/nz8Q/8AHt9q/wCRa1H7np/qPv8A/TP7/wDs11tFF4dn9/8AwA97v/X3nJf8LO0f/nz8Q/8AHt9q/wCRa1H7np/qPv8A/TP7/wDs0f8ACztH/wCfPxD/AMe32r/kWtR+56f6j7//AEz+/wD7NdbRReHZ/f8A8APe7/195yX/AAs7R/8Anz8Q/wDHt9q/5FrUfuen+o+//wBM/v8A+zR/ws7R/wDnz8Q/8e32r/kWtR+56f6j7/8A0z+//s11tFF4dn9//AD3u/8AX3nJf8LO0f8A58/EP/Ht9q/5FrUfuen+o+//ANM/v/7NH/CztH/58/EP/Ht9q/5FrUfuen+o+/8A9M/v/wCzXW0UXh2f3/8AAD3u/wDX3nJf8LO0f/nz8Q/8e32r/kWtR+56f6j7/wD0z+//ALNH/CztH/58/EP/AB7fav8AkWtR+56f6j7/AP0z+/8A7NdbRReHZ/f/AMAPe7/195yX/CztH/58/EP/AB7fav8AkWtR+56f6j7/AP0z+/8A7NH/AAs7R/8Anz8Q/wDHt9q/5FrUfuen+o+//wBM/v8A+zXW0UXh2f3/APAD3u/9fecl/wALO0f/AJ8/EP8Ax7fav+Ra1H7np/qPv/8ATP7/APs0f8LO0f8A58/EP/Ht9q/5FrUfuen+o+//ANM/v/7NdbRReHZ/f/wA97v/AF95yX/CztH/AOfPxD/x7fav+Ra1H7np/qPv/wDTP7/+zR/ws7R/+fPxD/x7fav+Ra1H7np/qPv/APTP7/8As11tFF4dn9//AAA97v8A195yX/CztH/58/EP/Ht9q/5FrUfuen+o+/8A9M/v/wCzR/ws7R/+fPxD/wAe32r/AJFrUfuen+o+/wD9M/v/AOzXW0UXh2f3/wDAD3u/9fecl/ws7R/+fPxD/wAe32r/AJFrUfuen+o+/wD9M/v/AOzR/wALO0f/AJ8/EP8Ax7fav+Ra1H7np/qPv/8ATP7/APs11tFF4dn9/wDwA97v/X3nJf8ACztH/wCfPxD/AMe32r/kWtR+56f6j7//AEz+/wD7NH/CztH/AOfPxD/x7fav+Ra1H7np/qPv/wDTP7/+zXW0UXh2f3/8APe7/wBfecl/ws7R/wDnz8Q/8e32r/kWtR+56f6j7/8A0z+//s0f8LO0f/nz8Q/8e32r/kWtR+56f6j7/wD0z+//ALNdbRReHZ/f/wAAPe7/ANfecl/ws7R/+fPxD/x7fav+Ra1H7np/qPv/APTP7/8As0f8LO0f/nz8Q/8AHt9q/wCRa1H7np/qPv8A/TP7/wDs11tFF4dn9/8AwA97v/X3nJf8LO0f/nz8Q/8AHt9q/wCRa1H7np/qPv8A/TP7/wDs0f8ACztH/wCfPxD/AMe32r/kWtR+56f6j7//AEz+/wD7NdbRReHZ/f8A8APe7/195yX/AAs7R/8Anz8Q/wDHt9q/5FrUfuen+o+//wBM/v8A+zR/ws7R/wDnz8Q/8e32r/kWtR+56f6j7/8A0z+//s11tFF4dn9//AD3u/8AX3nJf8LO0f8A58/EP/Ht9q/5FrUfuen+o+//ANM/v/7NH/CztH/58/EP/Ht9q/5FrUfuen+o+/8A9M/v/wCzXW0UXh2f3/8AAD3u/wDX3nJf8LO0f/nz8Q/8e32r/kWtR+56f6j7/wD0z+//ALNH/CztH/58/EP/AB7fav8AkWtR+56f6j7/AP0z+/8A7NdbRReHZ/f/AMAPe7/195yX/CztH/58/EP/AB7fav8AkWtR+56f6j7/AP0z+/8A7NH/AAs7R/8Anz8Q/wDHt9q/5FrUfuen+o+//wBM/v8A+zXW0UXh2f3/APAD3u/9fecl/wALO0f/AJ8/EP8Ax7fav+Ra1H7np/qPv/8ATP7/APs0f8LO0f8A58/EP/Ht9q/5FrUfuen+o+//ANM/v/7NdbRReHZ/f/wA97v/AF9555qXiWHxX4s8Ew6dp2ot9nvX1GebUtDvbdYYDZXUQKySxKiS75I12MQ21m4r0OiiplJStZbDimr3CiiioK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17" name="Схема 16"/>
          <p:cNvGraphicFramePr/>
          <p:nvPr>
            <p:extLst>
              <p:ext uri="{D42A27DB-BD31-4B8C-83A1-F6EECF244321}">
                <p14:modId xmlns:p14="http://schemas.microsoft.com/office/powerpoint/2010/main" val="2825619035"/>
              </p:ext>
            </p:extLst>
          </p:nvPr>
        </p:nvGraphicFramePr>
        <p:xfrm>
          <a:off x="1439652" y="3212976"/>
          <a:ext cx="7416824"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Прямоугольник 18"/>
          <p:cNvSpPr/>
          <p:nvPr/>
        </p:nvSpPr>
        <p:spPr>
          <a:xfrm>
            <a:off x="1475656" y="2428146"/>
            <a:ext cx="7272808" cy="203132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just"/>
            <a:r>
              <a:rPr lang="ru-RU" b="1" dirty="0">
                <a:latin typeface="Times New Roman" panose="02020603050405020304" pitchFamily="18" charset="0"/>
                <a:cs typeface="Times New Roman" panose="02020603050405020304" pitchFamily="18" charset="0"/>
              </a:rPr>
              <a:t>Проект инициативного бюджетирования </a:t>
            </a:r>
            <a:r>
              <a:rPr lang="ru-RU" dirty="0">
                <a:latin typeface="Times New Roman" panose="02020603050405020304" pitchFamily="18" charset="0"/>
                <a:cs typeface="Times New Roman" panose="02020603050405020304" pitchFamily="18" charset="0"/>
              </a:rPr>
              <a:t>– это проект, внесенный в Администрацию МО Алапаевское, посредством которого обеспечивается реализация мероприятий, имеющих приоритетное значение для жителей муниципального образования или его части по решению вопросов местного значения или иных вопросов, право решения которых представлено органам местного самоуправления муниципального образования </a:t>
            </a:r>
          </a:p>
        </p:txBody>
      </p:sp>
      <p:sp>
        <p:nvSpPr>
          <p:cNvPr id="20" name="Прямоугольник 19"/>
          <p:cNvSpPr/>
          <p:nvPr/>
        </p:nvSpPr>
        <p:spPr>
          <a:xfrm>
            <a:off x="1475656" y="519063"/>
            <a:ext cx="72008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r>
              <a:rPr lang="ru-RU" sz="2000" b="1" dirty="0">
                <a:solidFill>
                  <a:schemeClr val="tx1"/>
                </a:solidFill>
                <a:latin typeface="Times New Roman" panose="02020603050405020304" pitchFamily="18" charset="0"/>
                <a:cs typeface="Times New Roman" panose="02020603050405020304" pitchFamily="18" charset="0"/>
              </a:rPr>
              <a:t>Инициативное бюджетирование</a:t>
            </a:r>
            <a:r>
              <a:rPr lang="ru-RU" sz="2000" dirty="0">
                <a:solidFill>
                  <a:schemeClr val="tx1"/>
                </a:solidFill>
                <a:latin typeface="Times New Roman" panose="02020603050405020304" pitchFamily="18" charset="0"/>
                <a:cs typeface="Times New Roman" panose="02020603050405020304" pitchFamily="18" charset="0"/>
              </a:rPr>
              <a:t> - это механизм реализации ваших инициатив по развитию муниципального образования в форме реализации проектов</a:t>
            </a:r>
          </a:p>
        </p:txBody>
      </p:sp>
    </p:spTree>
    <p:extLst>
      <p:ext uri="{BB962C8B-B14F-4D97-AF65-F5344CB8AC3E}">
        <p14:creationId xmlns:p14="http://schemas.microsoft.com/office/powerpoint/2010/main" val="4129342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павел\Desktop\gerb(1).gif"/>
          <p:cNvPicPr>
            <a:picLocks noChangeAspect="1" noChangeArrowheads="1"/>
          </p:cNvPicPr>
          <p:nvPr/>
        </p:nvPicPr>
        <p:blipFill>
          <a:blip r:embed="rId3" cstate="print"/>
          <a:srcRect/>
          <a:stretch>
            <a:fillRect/>
          </a:stretch>
        </p:blipFill>
        <p:spPr bwMode="auto">
          <a:xfrm>
            <a:off x="255091" y="260648"/>
            <a:ext cx="598885" cy="829199"/>
          </a:xfrm>
          <a:prstGeom prst="rect">
            <a:avLst/>
          </a:prstGeom>
          <a:noFill/>
        </p:spPr>
      </p:pic>
      <p:sp>
        <p:nvSpPr>
          <p:cNvPr id="2" name="Прямоугольник 1"/>
          <p:cNvSpPr/>
          <p:nvPr/>
        </p:nvSpPr>
        <p:spPr>
          <a:xfrm>
            <a:off x="1052256" y="444414"/>
            <a:ext cx="763284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spcAft>
                <a:spcPts val="0"/>
              </a:spcAft>
            </a:pPr>
            <a:r>
              <a:rPr lang="ru-RU" sz="2400" b="1" u="sng" dirty="0">
                <a:solidFill>
                  <a:srgbClr val="000000"/>
                </a:solidFill>
                <a:latin typeface="Times New Roman"/>
                <a:ea typeface="Calibri"/>
              </a:rPr>
              <a:t>Кто может являться инициатором проекта?</a:t>
            </a:r>
            <a:endParaRPr lang="ru-RU" sz="2400" b="1" u="sng" spc="-5" dirty="0">
              <a:solidFill>
                <a:srgbClr val="000000"/>
              </a:solidFill>
              <a:effectLst/>
              <a:latin typeface="Times New Roman"/>
              <a:ea typeface="Times New Roman"/>
            </a:endParaRPr>
          </a:p>
        </p:txBody>
      </p:sp>
      <p:sp>
        <p:nvSpPr>
          <p:cNvPr id="5" name="Прямоугольник 4"/>
          <p:cNvSpPr/>
          <p:nvPr/>
        </p:nvSpPr>
        <p:spPr>
          <a:xfrm>
            <a:off x="1043607" y="2554321"/>
            <a:ext cx="7621962" cy="410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457200" algn="just">
              <a:lnSpc>
                <a:spcPct val="115000"/>
              </a:lnSpc>
              <a:spcAft>
                <a:spcPts val="1000"/>
              </a:spcAft>
            </a:pPr>
            <a:r>
              <a:rPr lang="ru-RU" b="1" dirty="0" smtClean="0">
                <a:latin typeface="Times New Roman" panose="02020603050405020304" pitchFamily="18" charset="0"/>
                <a:ea typeface="Calibri"/>
                <a:cs typeface="Times New Roman" panose="02020603050405020304" pitchFamily="18" charset="0"/>
              </a:rPr>
              <a:t>2.</a:t>
            </a:r>
            <a:r>
              <a:rPr lang="ru-RU" dirty="0" smtClean="0">
                <a:latin typeface="Times New Roman" panose="02020603050405020304" pitchFamily="18" charset="0"/>
                <a:ea typeface="Calibri"/>
                <a:cs typeface="Times New Roman" panose="02020603050405020304" pitchFamily="18" charset="0"/>
              </a:rPr>
              <a:t> Органы   территориального   </a:t>
            </a:r>
            <a:r>
              <a:rPr lang="ru-RU" dirty="0">
                <a:latin typeface="Times New Roman" panose="02020603050405020304" pitchFamily="18" charset="0"/>
                <a:ea typeface="Calibri"/>
                <a:cs typeface="Times New Roman" panose="02020603050405020304" pitchFamily="18" charset="0"/>
              </a:rPr>
              <a:t>общественного </a:t>
            </a:r>
            <a:r>
              <a:rPr lang="ru-RU" dirty="0" smtClean="0">
                <a:latin typeface="Times New Roman" panose="02020603050405020304" pitchFamily="18" charset="0"/>
                <a:ea typeface="Calibri"/>
                <a:cs typeface="Times New Roman" panose="02020603050405020304" pitchFamily="18" charset="0"/>
              </a:rPr>
              <a:t>  самоуправления</a:t>
            </a:r>
            <a:endParaRPr lang="ru-RU" sz="1600" dirty="0">
              <a:effectLst/>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1052256" y="3284984"/>
            <a:ext cx="7632848" cy="7294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457200" algn="just">
              <a:lnSpc>
                <a:spcPct val="115000"/>
              </a:lnSpc>
              <a:spcAft>
                <a:spcPts val="1000"/>
              </a:spcAft>
            </a:pPr>
            <a:r>
              <a:rPr lang="ru-RU" b="1" dirty="0">
                <a:latin typeface="Times New Roman" panose="02020603050405020304" pitchFamily="18" charset="0"/>
                <a:ea typeface="Calibri"/>
                <a:cs typeface="Times New Roman" panose="02020603050405020304" pitchFamily="18" charset="0"/>
              </a:rPr>
              <a:t>3.</a:t>
            </a:r>
            <a:r>
              <a:rPr lang="ru-RU" dirty="0">
                <a:latin typeface="Times New Roman" panose="02020603050405020304" pitchFamily="18" charset="0"/>
                <a:ea typeface="Calibri"/>
                <a:cs typeface="Times New Roman" panose="02020603050405020304" pitchFamily="18" charset="0"/>
              </a:rPr>
              <a:t> Староста сельского населенного пункта </a:t>
            </a:r>
            <a:r>
              <a:rPr lang="ru-RU" dirty="0" smtClean="0">
                <a:latin typeface="Times New Roman" panose="02020603050405020304" pitchFamily="18" charset="0"/>
                <a:ea typeface="Calibri"/>
                <a:cs typeface="Times New Roman" panose="02020603050405020304" pitchFamily="18" charset="0"/>
              </a:rPr>
              <a:t>входящего  </a:t>
            </a:r>
            <a:r>
              <a:rPr lang="ru-RU" dirty="0">
                <a:latin typeface="Times New Roman" panose="02020603050405020304" pitchFamily="18" charset="0"/>
                <a:ea typeface="Calibri"/>
                <a:cs typeface="Times New Roman" panose="02020603050405020304" pitchFamily="18" charset="0"/>
              </a:rPr>
              <a:t>в </a:t>
            </a:r>
            <a:r>
              <a:rPr lang="ru-RU" dirty="0" smtClean="0">
                <a:latin typeface="Times New Roman" panose="02020603050405020304" pitchFamily="18" charset="0"/>
                <a:ea typeface="Calibri"/>
                <a:cs typeface="Times New Roman" panose="02020603050405020304" pitchFamily="18" charset="0"/>
              </a:rPr>
              <a:t> состав </a:t>
            </a:r>
            <a:r>
              <a:rPr lang="ru-RU" dirty="0">
                <a:latin typeface="Times New Roman" panose="02020603050405020304" pitchFamily="18" charset="0"/>
                <a:ea typeface="Calibri"/>
                <a:cs typeface="Times New Roman" panose="02020603050405020304" pitchFamily="18" charset="0"/>
              </a:rPr>
              <a:t>МО Алапаевское</a:t>
            </a:r>
            <a:endParaRPr lang="ru-RU" sz="1600" dirty="0">
              <a:effectLst/>
              <a:latin typeface="Times New Roman" panose="02020603050405020304" pitchFamily="18" charset="0"/>
              <a:ea typeface="Times New Roman"/>
              <a:cs typeface="Times New Roman" panose="02020603050405020304" pitchFamily="18" charset="0"/>
            </a:endParaRPr>
          </a:p>
        </p:txBody>
      </p:sp>
      <p:sp>
        <p:nvSpPr>
          <p:cNvPr id="7" name="Прямоугольник 6"/>
          <p:cNvSpPr/>
          <p:nvPr/>
        </p:nvSpPr>
        <p:spPr>
          <a:xfrm>
            <a:off x="1043608" y="4293096"/>
            <a:ext cx="7621961" cy="104797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457200" algn="just">
              <a:lnSpc>
                <a:spcPct val="115000"/>
              </a:lnSpc>
              <a:spcAft>
                <a:spcPts val="1000"/>
              </a:spcAft>
            </a:pPr>
            <a:r>
              <a:rPr lang="ru-RU" b="1" dirty="0">
                <a:latin typeface="Times New Roman" panose="02020603050405020304" pitchFamily="18" charset="0"/>
                <a:ea typeface="Calibri"/>
                <a:cs typeface="Times New Roman" panose="02020603050405020304" pitchFamily="18" charset="0"/>
              </a:rPr>
              <a:t>4.</a:t>
            </a:r>
            <a:r>
              <a:rPr lang="ru-RU" dirty="0">
                <a:latin typeface="Times New Roman" panose="02020603050405020304" pitchFamily="18" charset="0"/>
                <a:ea typeface="Calibri"/>
                <a:cs typeface="Times New Roman" panose="02020603050405020304" pitchFamily="18" charset="0"/>
              </a:rPr>
              <a:t> Некоммерческие организации (за исключением некоммерческих организаций, учредителями которых являются органы государственной власти либо органы местного самоуправления МО Алапаевское)</a:t>
            </a:r>
            <a:endParaRPr lang="ru-RU" sz="1600" dirty="0">
              <a:effectLst/>
              <a:latin typeface="Times New Roman" panose="02020603050405020304" pitchFamily="18" charset="0"/>
              <a:ea typeface="Times New Roman"/>
              <a:cs typeface="Times New Roman" panose="02020603050405020304" pitchFamily="18" charset="0"/>
            </a:endParaRPr>
          </a:p>
        </p:txBody>
      </p:sp>
      <p:sp>
        <p:nvSpPr>
          <p:cNvPr id="22" name="Прямоугольник 21"/>
          <p:cNvSpPr/>
          <p:nvPr/>
        </p:nvSpPr>
        <p:spPr>
          <a:xfrm>
            <a:off x="1043607" y="1268760"/>
            <a:ext cx="7621961" cy="104797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457200" algn="just">
              <a:lnSpc>
                <a:spcPct val="115000"/>
              </a:lnSpc>
              <a:spcAft>
                <a:spcPts val="1000"/>
              </a:spcAft>
            </a:pPr>
            <a:r>
              <a:rPr lang="ru-RU" b="1" dirty="0">
                <a:latin typeface="Times New Roman" panose="02020603050405020304" pitchFamily="18" charset="0"/>
                <a:ea typeface="Calibri"/>
                <a:cs typeface="Times New Roman" panose="02020603050405020304" pitchFamily="18" charset="0"/>
              </a:rPr>
              <a:t>1</a:t>
            </a:r>
            <a:r>
              <a:rPr lang="ru-RU" dirty="0">
                <a:latin typeface="Times New Roman" panose="02020603050405020304" pitchFamily="18" charset="0"/>
                <a:ea typeface="Calibri"/>
                <a:cs typeface="Times New Roman" panose="02020603050405020304" pitchFamily="18" charset="0"/>
              </a:rPr>
              <a:t>.Инициативная группа граждан, численностью не менее десяти человек, достигших 16 – летнего возраста и проживающих на территории МО Алапаевское</a:t>
            </a:r>
            <a:endParaRPr lang="ru-RU" sz="1600" dirty="0">
              <a:effectLst/>
              <a:latin typeface="Times New Roman" panose="02020603050405020304" pitchFamily="18" charset="0"/>
              <a:ea typeface="Times New Roman"/>
              <a:cs typeface="Times New Roman" panose="02020603050405020304" pitchFamily="18" charset="0"/>
            </a:endParaRPr>
          </a:p>
        </p:txBody>
      </p:sp>
      <p:pic>
        <p:nvPicPr>
          <p:cNvPr id="13314" name="Picture 2" descr="https://i.pinimg.com/originals/8c/1b/6b/8c1b6bcb17940309c5e6d39792315a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5414419"/>
            <a:ext cx="1440160" cy="127368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career86.ru/wp-content/uploads/2022/11/48e0211df1f306a8124aded8a8d4c7a3-1536x13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5500791"/>
            <a:ext cx="1258219" cy="1100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0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павел\Desktop\gerb(1).gif"/>
          <p:cNvPicPr>
            <a:picLocks noChangeAspect="1" noChangeArrowheads="1"/>
          </p:cNvPicPr>
          <p:nvPr/>
        </p:nvPicPr>
        <p:blipFill>
          <a:blip r:embed="rId3" cstate="print"/>
          <a:srcRect/>
          <a:stretch>
            <a:fillRect/>
          </a:stretch>
        </p:blipFill>
        <p:spPr bwMode="auto">
          <a:xfrm>
            <a:off x="255091" y="260648"/>
            <a:ext cx="598885" cy="829199"/>
          </a:xfrm>
          <a:prstGeom prst="rect">
            <a:avLst/>
          </a:prstGeom>
          <a:noFill/>
        </p:spPr>
      </p:pic>
      <p:sp>
        <p:nvSpPr>
          <p:cNvPr id="8" name="TextBox 7"/>
          <p:cNvSpPr txBox="1"/>
          <p:nvPr/>
        </p:nvSpPr>
        <p:spPr>
          <a:xfrm>
            <a:off x="6156176" y="1585342"/>
            <a:ext cx="432047" cy="547514"/>
          </a:xfrm>
          <a:prstGeom prst="rect">
            <a:avLst/>
          </a:prstGeom>
          <a:solidFill>
            <a:schemeClr val="bg1"/>
          </a:solidFill>
        </p:spPr>
        <p:txBody>
          <a:bodyPr wrap="square" rtlCol="0">
            <a:spAutoFit/>
          </a:bodyPr>
          <a:lstStyle/>
          <a:p>
            <a:endParaRPr lang="ru-RU" dirty="0"/>
          </a:p>
        </p:txBody>
      </p:sp>
      <p:sp>
        <p:nvSpPr>
          <p:cNvPr id="2" name="Прямоугольник 1"/>
          <p:cNvSpPr/>
          <p:nvPr/>
        </p:nvSpPr>
        <p:spPr>
          <a:xfrm>
            <a:off x="1168868" y="187369"/>
            <a:ext cx="7704857"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spcAft>
                <a:spcPts val="0"/>
              </a:spcAft>
            </a:pPr>
            <a:r>
              <a:rPr lang="ru-RU" sz="2400" b="1" u="sng" dirty="0" smtClean="0">
                <a:solidFill>
                  <a:srgbClr val="000000"/>
                </a:solidFill>
                <a:latin typeface="Times New Roman"/>
                <a:ea typeface="Calibri"/>
              </a:rPr>
              <a:t>Как </a:t>
            </a:r>
            <a:r>
              <a:rPr lang="ru-RU" sz="2400" b="1" u="sng" dirty="0">
                <a:solidFill>
                  <a:srgbClr val="000000"/>
                </a:solidFill>
                <a:latin typeface="Times New Roman"/>
                <a:ea typeface="Calibri"/>
              </a:rPr>
              <a:t>это </a:t>
            </a:r>
            <a:r>
              <a:rPr lang="ru-RU" sz="2400" b="1" u="sng" dirty="0" smtClean="0">
                <a:solidFill>
                  <a:srgbClr val="000000"/>
                </a:solidFill>
                <a:latin typeface="Times New Roman"/>
                <a:ea typeface="Calibri"/>
              </a:rPr>
              <a:t>работает ?</a:t>
            </a:r>
            <a:r>
              <a:rPr lang="ru-RU" sz="2400" b="1" u="sng" dirty="0" smtClean="0">
                <a:solidFill>
                  <a:srgbClr val="000000"/>
                </a:solidFill>
                <a:highlight>
                  <a:srgbClr val="FFFF00"/>
                </a:highlight>
                <a:latin typeface="Times New Roman"/>
                <a:ea typeface="Calibri"/>
              </a:rPr>
              <a:t> </a:t>
            </a:r>
            <a:endParaRPr lang="ru-RU" sz="2400" u="sng" spc="-5" dirty="0">
              <a:solidFill>
                <a:srgbClr val="000000"/>
              </a:solidFill>
              <a:effectLst/>
              <a:latin typeface="Times New Roman"/>
              <a:ea typeface="Times New Roman"/>
            </a:endParaRPr>
          </a:p>
        </p:txBody>
      </p:sp>
      <p:sp>
        <p:nvSpPr>
          <p:cNvPr id="3" name="Прямоугольник 2"/>
          <p:cNvSpPr/>
          <p:nvPr/>
        </p:nvSpPr>
        <p:spPr>
          <a:xfrm>
            <a:off x="1202056" y="836712"/>
            <a:ext cx="7632849" cy="646331"/>
          </a:xfrm>
          <a:prstGeom prst="rect">
            <a:avLst/>
          </a:prstGeom>
        </p:spPr>
        <p:txBody>
          <a:bodyPr wrap="square">
            <a:spAutoFit/>
          </a:bodyPr>
          <a:lstStyle/>
          <a:p>
            <a:pPr algn="ctr"/>
            <a:r>
              <a:rPr lang="ru-RU" dirty="0">
                <a:latin typeface="Times New Roman"/>
                <a:ea typeface="Calibri"/>
              </a:rPr>
              <a:t>Администрация МО Алапаевское объявляет о начале сбора заявок на местный конкурсный отбор проектов инициативного бюджетирования </a:t>
            </a:r>
            <a:endParaRPr lang="ru-RU" dirty="0"/>
          </a:p>
        </p:txBody>
      </p:sp>
      <p:sp>
        <p:nvSpPr>
          <p:cNvPr id="4" name="Прямоугольник 3"/>
          <p:cNvSpPr/>
          <p:nvPr/>
        </p:nvSpPr>
        <p:spPr>
          <a:xfrm>
            <a:off x="1202056" y="1747494"/>
            <a:ext cx="7704856" cy="3853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algn="just">
              <a:lnSpc>
                <a:spcPct val="115000"/>
              </a:lnSpc>
              <a:spcAft>
                <a:spcPts val="1000"/>
              </a:spcAft>
            </a:pPr>
            <a:r>
              <a:rPr lang="ru-RU" b="1" i="1" u="sng" dirty="0" smtClean="0">
                <a:latin typeface="Times New Roman" panose="02020603050405020304" pitchFamily="18" charset="0"/>
                <a:ea typeface="Calibri"/>
                <a:cs typeface="Times New Roman" panose="02020603050405020304" pitchFamily="18" charset="0"/>
              </a:rPr>
              <a:t>Что должен предпринять инициатор проекта для его реализации?</a:t>
            </a:r>
            <a:endParaRPr lang="ru-RU" sz="1600" b="1" i="1" u="sng" dirty="0">
              <a:effectLst/>
              <a:latin typeface="Times New Roman" panose="02020603050405020304" pitchFamily="18" charset="0"/>
              <a:ea typeface="Times New Roman"/>
              <a:cs typeface="Times New Roman" panose="02020603050405020304" pitchFamily="18" charset="0"/>
            </a:endParaRPr>
          </a:p>
        </p:txBody>
      </p:sp>
      <p:sp>
        <p:nvSpPr>
          <p:cNvPr id="5" name="Прямоугольник 4"/>
          <p:cNvSpPr/>
          <p:nvPr/>
        </p:nvSpPr>
        <p:spPr>
          <a:xfrm>
            <a:off x="1331640" y="2724572"/>
            <a:ext cx="3816424" cy="7294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457200" algn="ctr">
              <a:lnSpc>
                <a:spcPct val="115000"/>
              </a:lnSpc>
              <a:spcAft>
                <a:spcPts val="1000"/>
              </a:spcAft>
            </a:pPr>
            <a:r>
              <a:rPr lang="ru-RU" b="1" u="sng" dirty="0">
                <a:latin typeface="Times New Roman" panose="02020603050405020304" pitchFamily="18" charset="0"/>
                <a:ea typeface="Calibri"/>
                <a:cs typeface="Times New Roman" panose="02020603050405020304" pitchFamily="18" charset="0"/>
              </a:rPr>
              <a:t>Шаг 1. Определится с территорией</a:t>
            </a:r>
            <a:endParaRPr lang="ru-RU" sz="1600" b="1" u="sng" dirty="0">
              <a:effectLst/>
              <a:latin typeface="Times New Roman" panose="02020603050405020304" pitchFamily="18" charset="0"/>
              <a:ea typeface="Times New Roman"/>
              <a:cs typeface="Times New Roman" panose="02020603050405020304" pitchFamily="18" charset="0"/>
            </a:endParaRPr>
          </a:p>
        </p:txBody>
      </p:sp>
      <p:sp>
        <p:nvSpPr>
          <p:cNvPr id="6" name="Прямоугольник 5"/>
          <p:cNvSpPr/>
          <p:nvPr/>
        </p:nvSpPr>
        <p:spPr>
          <a:xfrm>
            <a:off x="877321" y="3946924"/>
            <a:ext cx="7848873" cy="1685077"/>
          </a:xfrm>
          <a:prstGeom prst="rect">
            <a:avLst/>
          </a:prstGeom>
        </p:spPr>
        <p:txBody>
          <a:bodyPr wrap="square">
            <a:spAutoFit/>
          </a:bodyPr>
          <a:lstStyle/>
          <a:p>
            <a:pPr marL="457200" algn="just">
              <a:lnSpc>
                <a:spcPct val="115000"/>
              </a:lnSpc>
              <a:spcAft>
                <a:spcPts val="1000"/>
              </a:spcAft>
            </a:pPr>
            <a:r>
              <a:rPr lang="ru-RU" dirty="0" smtClean="0">
                <a:latin typeface="Times New Roman" panose="02020603050405020304" pitchFamily="18" charset="0"/>
                <a:ea typeface="Calibri"/>
                <a:cs typeface="Times New Roman" panose="02020603050405020304" pitchFamily="18" charset="0"/>
              </a:rPr>
              <a:t>Инициатор собирает </a:t>
            </a:r>
            <a:r>
              <a:rPr lang="ru-RU" dirty="0">
                <a:latin typeface="Times New Roman" panose="02020603050405020304" pitchFamily="18" charset="0"/>
                <a:ea typeface="Calibri"/>
                <a:cs typeface="Times New Roman" panose="02020603050405020304" pitchFamily="18" charset="0"/>
              </a:rPr>
              <a:t>инициативную группу, проводит собрание об определении части территории муниципального образования, на которой планируется реализовать проект, оформляет протокол собрания граждан, направляет в Администрацию МО Алапаевское заявление об определении части территории и протокол.  </a:t>
            </a:r>
            <a:endParaRPr lang="ru-RU" sz="1600" dirty="0">
              <a:effectLst/>
              <a:latin typeface="Times New Roman" panose="02020603050405020304" pitchFamily="18" charset="0"/>
              <a:ea typeface="Times New Roman"/>
              <a:cs typeface="Times New Roman" panose="02020603050405020304" pitchFamily="18" charset="0"/>
            </a:endParaRPr>
          </a:p>
        </p:txBody>
      </p:sp>
      <p:sp>
        <p:nvSpPr>
          <p:cNvPr id="7" name="AutoShape 2" descr="https://top-fon.com/uploads/posts/2023-01/1674937127_top-fon-com-p-chelovechki-dlya-prezentatsii-bez-fona-ska-10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4" descr="https://top-fon.com/uploads/posts/2023-01/1674937127_top-fon-com-p-chelovechki-dlya-prezentatsii-bez-fona-ska-10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6" descr="https://top-fon.com/uploads/posts/2023-01/1674937127_top-fon-com-p-chelovechki-dlya-prezentatsii-bez-fona-ska-102.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5128" name="Picture 8" descr="https://gas-kvas.com/grafic/uploads/posts/2023-10/1696551958_gas-kvas-com-p-kartinki-popit-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076" y="2234328"/>
            <a:ext cx="3672408" cy="1709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06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павел\Desktop\gerb(1).gif"/>
          <p:cNvPicPr>
            <a:picLocks noChangeAspect="1" noChangeArrowheads="1"/>
          </p:cNvPicPr>
          <p:nvPr/>
        </p:nvPicPr>
        <p:blipFill>
          <a:blip r:embed="rId3" cstate="print"/>
          <a:srcRect/>
          <a:stretch>
            <a:fillRect/>
          </a:stretch>
        </p:blipFill>
        <p:spPr bwMode="auto">
          <a:xfrm>
            <a:off x="255091" y="260648"/>
            <a:ext cx="598885" cy="829199"/>
          </a:xfrm>
          <a:prstGeom prst="rect">
            <a:avLst/>
          </a:prstGeom>
          <a:noFill/>
        </p:spPr>
      </p:pic>
      <p:sp>
        <p:nvSpPr>
          <p:cNvPr id="8" name="TextBox 7"/>
          <p:cNvSpPr txBox="1"/>
          <p:nvPr/>
        </p:nvSpPr>
        <p:spPr>
          <a:xfrm>
            <a:off x="6156176" y="1585342"/>
            <a:ext cx="432047" cy="547514"/>
          </a:xfrm>
          <a:prstGeom prst="rect">
            <a:avLst/>
          </a:prstGeom>
          <a:solidFill>
            <a:schemeClr val="bg1"/>
          </a:solidFill>
        </p:spPr>
        <p:txBody>
          <a:bodyPr wrap="square" rtlCol="0">
            <a:spAutoFit/>
          </a:bodyPr>
          <a:lstStyle/>
          <a:p>
            <a:endParaRPr lang="ru-RU" dirty="0"/>
          </a:p>
        </p:txBody>
      </p:sp>
      <p:sp>
        <p:nvSpPr>
          <p:cNvPr id="7" name="Прямоугольник 6"/>
          <p:cNvSpPr/>
          <p:nvPr/>
        </p:nvSpPr>
        <p:spPr>
          <a:xfrm>
            <a:off x="1706274" y="809247"/>
            <a:ext cx="6541406" cy="41088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marL="457200" algn="just">
              <a:lnSpc>
                <a:spcPct val="115000"/>
              </a:lnSpc>
              <a:spcAft>
                <a:spcPts val="1000"/>
              </a:spcAft>
            </a:pPr>
            <a:r>
              <a:rPr lang="ru-RU" b="1" u="sng" dirty="0">
                <a:latin typeface="Times New Roman" panose="02020603050405020304" pitchFamily="18" charset="0"/>
                <a:ea typeface="Calibri"/>
                <a:cs typeface="Times New Roman" panose="02020603050405020304" pitchFamily="18" charset="0"/>
              </a:rPr>
              <a:t>Шаг 2. Провести </a:t>
            </a:r>
            <a:r>
              <a:rPr lang="ru-RU" b="1" u="sng" dirty="0" smtClean="0">
                <a:latin typeface="Times New Roman" panose="02020603050405020304" pitchFamily="18" charset="0"/>
                <a:ea typeface="Calibri"/>
                <a:cs typeface="Times New Roman" panose="02020603050405020304" pitchFamily="18" charset="0"/>
              </a:rPr>
              <a:t>собрание</a:t>
            </a:r>
            <a:r>
              <a:rPr lang="ru-RU" b="1" u="sng" dirty="0">
                <a:solidFill>
                  <a:prstClr val="black"/>
                </a:solidFill>
                <a:latin typeface="Times New Roman" panose="02020603050405020304" pitchFamily="18" charset="0"/>
                <a:ea typeface="Calibri"/>
                <a:cs typeface="Times New Roman" panose="02020603050405020304" pitchFamily="18" charset="0"/>
              </a:rPr>
              <a:t> и осуществить сбор подписей</a:t>
            </a:r>
            <a:endParaRPr lang="ru-RU" sz="1600" b="1" u="sng" dirty="0">
              <a:effectLst/>
              <a:latin typeface="Times New Roman" panose="02020603050405020304" pitchFamily="18" charset="0"/>
              <a:ea typeface="Times New Roman"/>
              <a:cs typeface="Times New Roman" panose="02020603050405020304" pitchFamily="18" charset="0"/>
            </a:endParaRPr>
          </a:p>
        </p:txBody>
      </p:sp>
      <p:sp>
        <p:nvSpPr>
          <p:cNvPr id="11" name="Прямоугольник 10"/>
          <p:cNvSpPr/>
          <p:nvPr/>
        </p:nvSpPr>
        <p:spPr>
          <a:xfrm>
            <a:off x="1115616" y="211983"/>
            <a:ext cx="7776864" cy="3853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lvl="0" algn="just">
              <a:lnSpc>
                <a:spcPct val="115000"/>
              </a:lnSpc>
              <a:spcAft>
                <a:spcPts val="1000"/>
              </a:spcAft>
            </a:pPr>
            <a:r>
              <a:rPr lang="ru-RU" b="1" i="1" u="sng" dirty="0">
                <a:solidFill>
                  <a:prstClr val="black"/>
                </a:solidFill>
                <a:latin typeface="Times New Roman" panose="02020603050405020304" pitchFamily="18" charset="0"/>
                <a:ea typeface="Calibri"/>
                <a:cs typeface="Times New Roman" panose="02020603050405020304" pitchFamily="18" charset="0"/>
              </a:rPr>
              <a:t>Что </a:t>
            </a:r>
            <a:r>
              <a:rPr lang="ru-RU" b="1" i="1" u="sng" dirty="0" smtClean="0">
                <a:solidFill>
                  <a:prstClr val="black"/>
                </a:solidFill>
                <a:latin typeface="Times New Roman" panose="02020603050405020304" pitchFamily="18" charset="0"/>
                <a:ea typeface="Calibri"/>
                <a:cs typeface="Times New Roman" panose="02020603050405020304" pitchFamily="18" charset="0"/>
              </a:rPr>
              <a:t>должен </a:t>
            </a:r>
            <a:r>
              <a:rPr lang="ru-RU" b="1" i="1" u="sng" dirty="0">
                <a:solidFill>
                  <a:prstClr val="black"/>
                </a:solidFill>
                <a:latin typeface="Times New Roman" panose="02020603050405020304" pitchFamily="18" charset="0"/>
                <a:ea typeface="Calibri"/>
                <a:cs typeface="Times New Roman" panose="02020603050405020304" pitchFamily="18" charset="0"/>
              </a:rPr>
              <a:t>предпринять инициатор проекта для его реализации?</a:t>
            </a:r>
            <a:endParaRPr lang="ru-RU" sz="1600" b="1" i="1" u="sng"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12" name="Прямоугольник 11"/>
          <p:cNvSpPr/>
          <p:nvPr/>
        </p:nvSpPr>
        <p:spPr>
          <a:xfrm>
            <a:off x="755576" y="1290317"/>
            <a:ext cx="8136904" cy="1685077"/>
          </a:xfrm>
          <a:prstGeom prst="rect">
            <a:avLst/>
          </a:prstGeom>
        </p:spPr>
        <p:txBody>
          <a:bodyPr wrap="square">
            <a:spAutoFit/>
          </a:bodyPr>
          <a:lstStyle/>
          <a:p>
            <a:pPr marL="457200" algn="just">
              <a:lnSpc>
                <a:spcPct val="115000"/>
              </a:lnSpc>
              <a:spcAft>
                <a:spcPts val="1000"/>
              </a:spcAft>
            </a:pPr>
            <a:r>
              <a:rPr lang="ru-RU" dirty="0">
                <a:latin typeface="Times New Roman"/>
                <a:ea typeface="Calibri"/>
                <a:cs typeface="Times New Roman"/>
              </a:rPr>
              <a:t>В случае принятия Администрацией МО Алапаевское положительного решения по определению части территории, проект подлежит обсуждению на собрании. Все сведения о принятых решениях необходимо зафиксировать в протоколе собрания граждан</a:t>
            </a:r>
            <a:r>
              <a:rPr lang="ru-RU" dirty="0" smtClean="0">
                <a:latin typeface="Times New Roman"/>
                <a:ea typeface="Calibri"/>
                <a:cs typeface="Times New Roman"/>
              </a:rPr>
              <a:t>.</a:t>
            </a:r>
            <a:r>
              <a:rPr lang="ru-RU" dirty="0">
                <a:solidFill>
                  <a:prstClr val="black"/>
                </a:solidFill>
                <a:latin typeface="Times New Roman"/>
                <a:ea typeface="Calibri"/>
                <a:cs typeface="Times New Roman"/>
              </a:rPr>
              <a:t> Осуществить сбор подписей граждан в поддержку </a:t>
            </a:r>
            <a:r>
              <a:rPr lang="ru-RU" dirty="0" smtClean="0">
                <a:solidFill>
                  <a:prstClr val="black"/>
                </a:solidFill>
                <a:latin typeface="Times New Roman"/>
                <a:ea typeface="Calibri"/>
                <a:cs typeface="Times New Roman"/>
              </a:rPr>
              <a:t>проекта</a:t>
            </a:r>
            <a:r>
              <a:rPr lang="ru-RU" dirty="0">
                <a:solidFill>
                  <a:prstClr val="black"/>
                </a:solidFill>
                <a:latin typeface="Times New Roman"/>
                <a:ea typeface="Calibri"/>
                <a:cs typeface="Times New Roman"/>
              </a:rPr>
              <a:t>.</a:t>
            </a:r>
            <a:endParaRPr lang="ru-RU" sz="1400" dirty="0">
              <a:effectLst/>
              <a:latin typeface="Calibri"/>
              <a:ea typeface="Times New Roman"/>
              <a:cs typeface="Times New Roman"/>
            </a:endParaRPr>
          </a:p>
        </p:txBody>
      </p:sp>
      <p:sp>
        <p:nvSpPr>
          <p:cNvPr id="13" name="Прямоугольник 12"/>
          <p:cNvSpPr/>
          <p:nvPr/>
        </p:nvSpPr>
        <p:spPr>
          <a:xfrm>
            <a:off x="2481698" y="4581128"/>
            <a:ext cx="4945521" cy="41088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marL="457200" lvl="0" algn="ctr">
              <a:lnSpc>
                <a:spcPct val="115000"/>
              </a:lnSpc>
              <a:spcAft>
                <a:spcPts val="1000"/>
              </a:spcAft>
            </a:pPr>
            <a:r>
              <a:rPr lang="ru-RU" b="1" u="sng" dirty="0">
                <a:solidFill>
                  <a:prstClr val="black"/>
                </a:solidFill>
                <a:latin typeface="Times New Roman" panose="02020603050405020304" pitchFamily="18" charset="0"/>
                <a:ea typeface="Calibri"/>
                <a:cs typeface="Times New Roman" panose="02020603050405020304" pitchFamily="18" charset="0"/>
              </a:rPr>
              <a:t>Шаг </a:t>
            </a:r>
            <a:r>
              <a:rPr lang="ru-RU" b="1" u="sng" dirty="0" smtClean="0">
                <a:solidFill>
                  <a:prstClr val="black"/>
                </a:solidFill>
                <a:latin typeface="Times New Roman" panose="02020603050405020304" pitchFamily="18" charset="0"/>
                <a:ea typeface="Calibri"/>
                <a:cs typeface="Times New Roman" panose="02020603050405020304" pitchFamily="18" charset="0"/>
              </a:rPr>
              <a:t>3. Внесение инициативного проекта</a:t>
            </a:r>
            <a:endParaRPr lang="ru-RU" sz="1600" b="1" u="sng"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14" name="Прямоугольник 13"/>
          <p:cNvSpPr/>
          <p:nvPr/>
        </p:nvSpPr>
        <p:spPr>
          <a:xfrm>
            <a:off x="759455" y="5157192"/>
            <a:ext cx="8208912" cy="1047979"/>
          </a:xfrm>
          <a:prstGeom prst="rect">
            <a:avLst/>
          </a:prstGeom>
        </p:spPr>
        <p:txBody>
          <a:bodyPr wrap="square">
            <a:spAutoFit/>
          </a:bodyPr>
          <a:lstStyle/>
          <a:p>
            <a:pPr marL="457200" algn="just">
              <a:lnSpc>
                <a:spcPct val="115000"/>
              </a:lnSpc>
              <a:spcAft>
                <a:spcPts val="1000"/>
              </a:spcAft>
            </a:pPr>
            <a:r>
              <a:rPr lang="ru-RU" dirty="0">
                <a:latin typeface="Times New Roman"/>
                <a:ea typeface="Calibri"/>
                <a:cs typeface="Times New Roman"/>
              </a:rPr>
              <a:t>Проект определен и одобрен жителями. Теперь оформляете вашу инициативу в форме проектной заявки, которую затем направляете в Администрацию для участия в конкурсном отборе.</a:t>
            </a:r>
            <a:endParaRPr lang="ru-RU" sz="1400" dirty="0">
              <a:effectLst/>
              <a:latin typeface="Calibri"/>
              <a:ea typeface="Times New Roman"/>
              <a:cs typeface="Times New Roman"/>
            </a:endParaRPr>
          </a:p>
        </p:txBody>
      </p:sp>
      <p:pic>
        <p:nvPicPr>
          <p:cNvPr id="3074" name="Picture 2" descr="https://nadym-worker.ru/wp-content/uploads/2023/10/2023_10_29_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82933" y="2564904"/>
            <a:ext cx="372151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574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павел\Desktop\gerb(1).gif"/>
          <p:cNvPicPr>
            <a:picLocks noChangeAspect="1" noChangeArrowheads="1"/>
          </p:cNvPicPr>
          <p:nvPr/>
        </p:nvPicPr>
        <p:blipFill>
          <a:blip r:embed="rId3" cstate="print"/>
          <a:srcRect/>
          <a:stretch>
            <a:fillRect/>
          </a:stretch>
        </p:blipFill>
        <p:spPr bwMode="auto">
          <a:xfrm>
            <a:off x="255091" y="260648"/>
            <a:ext cx="598885" cy="829199"/>
          </a:xfrm>
          <a:prstGeom prst="rect">
            <a:avLst/>
          </a:prstGeom>
          <a:noFill/>
        </p:spPr>
      </p:pic>
      <p:sp>
        <p:nvSpPr>
          <p:cNvPr id="8" name="TextBox 7"/>
          <p:cNvSpPr txBox="1"/>
          <p:nvPr/>
        </p:nvSpPr>
        <p:spPr>
          <a:xfrm>
            <a:off x="6156176" y="1585342"/>
            <a:ext cx="432047" cy="547514"/>
          </a:xfrm>
          <a:prstGeom prst="rect">
            <a:avLst/>
          </a:prstGeom>
          <a:solidFill>
            <a:schemeClr val="bg1"/>
          </a:solidFill>
        </p:spPr>
        <p:txBody>
          <a:bodyPr wrap="square" rtlCol="0">
            <a:spAutoFit/>
          </a:bodyPr>
          <a:lstStyle/>
          <a:p>
            <a:endParaRPr lang="ru-RU" dirty="0"/>
          </a:p>
        </p:txBody>
      </p:sp>
      <p:sp>
        <p:nvSpPr>
          <p:cNvPr id="2" name="Прямоугольник 1"/>
          <p:cNvSpPr/>
          <p:nvPr/>
        </p:nvSpPr>
        <p:spPr>
          <a:xfrm>
            <a:off x="1043608" y="332656"/>
            <a:ext cx="7920879" cy="3853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lvl="0" algn="just">
              <a:lnSpc>
                <a:spcPct val="115000"/>
              </a:lnSpc>
              <a:spcAft>
                <a:spcPts val="1000"/>
              </a:spcAft>
            </a:pPr>
            <a:r>
              <a:rPr lang="ru-RU" b="1" i="1" u="sng" dirty="0">
                <a:solidFill>
                  <a:prstClr val="black"/>
                </a:solidFill>
                <a:latin typeface="Times New Roman" panose="02020603050405020304" pitchFamily="18" charset="0"/>
                <a:ea typeface="Calibri"/>
                <a:cs typeface="Times New Roman" panose="02020603050405020304" pitchFamily="18" charset="0"/>
              </a:rPr>
              <a:t>Что </a:t>
            </a:r>
            <a:r>
              <a:rPr lang="ru-RU" b="1" i="1" u="sng" dirty="0" smtClean="0">
                <a:solidFill>
                  <a:prstClr val="black"/>
                </a:solidFill>
                <a:latin typeface="Times New Roman" panose="02020603050405020304" pitchFamily="18" charset="0"/>
                <a:ea typeface="Calibri"/>
                <a:cs typeface="Times New Roman" panose="02020603050405020304" pitchFamily="18" charset="0"/>
              </a:rPr>
              <a:t>должен </a:t>
            </a:r>
            <a:r>
              <a:rPr lang="ru-RU" b="1" i="1" u="sng" dirty="0">
                <a:solidFill>
                  <a:prstClr val="black"/>
                </a:solidFill>
                <a:latin typeface="Times New Roman" panose="02020603050405020304" pitchFamily="18" charset="0"/>
                <a:ea typeface="Calibri"/>
                <a:cs typeface="Times New Roman" panose="02020603050405020304" pitchFamily="18" charset="0"/>
              </a:rPr>
              <a:t>предпринять инициатор проекта для его реализации?</a:t>
            </a:r>
            <a:endParaRPr lang="ru-RU" sz="1600" b="1" i="1" u="sng"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3" name="Прямоугольник 2"/>
          <p:cNvSpPr/>
          <p:nvPr/>
        </p:nvSpPr>
        <p:spPr>
          <a:xfrm>
            <a:off x="1187624" y="1772816"/>
            <a:ext cx="5906776" cy="1477328"/>
          </a:xfrm>
          <a:prstGeom prst="rect">
            <a:avLst/>
          </a:prstGeom>
        </p:spPr>
        <p:txBody>
          <a:bodyPr wrap="square">
            <a:spAutoFit/>
          </a:bodyPr>
          <a:lstStyle/>
          <a:p>
            <a:r>
              <a:rPr lang="ru-RU" spc="-5" dirty="0">
                <a:latin typeface="Times New Roman"/>
                <a:ea typeface="Times New Roman"/>
              </a:rPr>
              <a:t>Конкурсная комиссия оценивает </a:t>
            </a:r>
            <a:endParaRPr lang="ru-RU" spc="-5" dirty="0" smtClean="0">
              <a:latin typeface="Times New Roman"/>
              <a:ea typeface="Times New Roman"/>
            </a:endParaRPr>
          </a:p>
          <a:p>
            <a:r>
              <a:rPr lang="ru-RU" spc="-5" dirty="0" smtClean="0">
                <a:latin typeface="Times New Roman"/>
                <a:ea typeface="Times New Roman"/>
              </a:rPr>
              <a:t>инициативные </a:t>
            </a:r>
            <a:r>
              <a:rPr lang="ru-RU" spc="-5" dirty="0">
                <a:latin typeface="Times New Roman"/>
                <a:ea typeface="Times New Roman"/>
              </a:rPr>
              <a:t>проекты согласно критериям.  </a:t>
            </a:r>
            <a:endParaRPr lang="ru-RU" spc="-5" dirty="0" smtClean="0">
              <a:latin typeface="Times New Roman"/>
              <a:ea typeface="Times New Roman"/>
            </a:endParaRPr>
          </a:p>
          <a:p>
            <a:r>
              <a:rPr lang="ru-RU" spc="-5" dirty="0" smtClean="0">
                <a:latin typeface="Times New Roman"/>
                <a:ea typeface="Times New Roman"/>
              </a:rPr>
              <a:t>Проекты</a:t>
            </a:r>
            <a:r>
              <a:rPr lang="ru-RU" spc="-5" dirty="0">
                <a:latin typeface="Times New Roman"/>
                <a:ea typeface="Times New Roman"/>
              </a:rPr>
              <a:t>, которые набрали наибольшее </a:t>
            </a:r>
            <a:endParaRPr lang="ru-RU" spc="-5" dirty="0" smtClean="0">
              <a:latin typeface="Times New Roman"/>
              <a:ea typeface="Times New Roman"/>
            </a:endParaRPr>
          </a:p>
          <a:p>
            <a:r>
              <a:rPr lang="ru-RU" spc="-5" dirty="0" smtClean="0">
                <a:latin typeface="Times New Roman"/>
                <a:ea typeface="Times New Roman"/>
              </a:rPr>
              <a:t>количество </a:t>
            </a:r>
            <a:r>
              <a:rPr lang="ru-RU" spc="-5" dirty="0">
                <a:latin typeface="Times New Roman"/>
                <a:ea typeface="Times New Roman"/>
              </a:rPr>
              <a:t>баллов, становятся </a:t>
            </a:r>
            <a:endParaRPr lang="ru-RU" spc="-5" dirty="0" smtClean="0">
              <a:latin typeface="Times New Roman"/>
              <a:ea typeface="Times New Roman"/>
            </a:endParaRPr>
          </a:p>
          <a:p>
            <a:r>
              <a:rPr lang="ru-RU" spc="-5" dirty="0" smtClean="0">
                <a:latin typeface="Times New Roman"/>
                <a:ea typeface="Times New Roman"/>
              </a:rPr>
              <a:t>победителями конкурса.</a:t>
            </a:r>
            <a:r>
              <a:rPr lang="ru-RU" dirty="0" smtClean="0">
                <a:latin typeface="Times New Roman"/>
                <a:ea typeface="Calibri"/>
              </a:rPr>
              <a:t> </a:t>
            </a:r>
            <a:endParaRPr lang="ru-RU" dirty="0"/>
          </a:p>
        </p:txBody>
      </p:sp>
      <p:sp>
        <p:nvSpPr>
          <p:cNvPr id="4" name="Прямоугольник 3"/>
          <p:cNvSpPr/>
          <p:nvPr/>
        </p:nvSpPr>
        <p:spPr>
          <a:xfrm>
            <a:off x="1619672" y="1268146"/>
            <a:ext cx="3678315" cy="390684"/>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marL="457200" algn="just">
              <a:lnSpc>
                <a:spcPct val="115000"/>
              </a:lnSpc>
              <a:spcAft>
                <a:spcPts val="1000"/>
              </a:spcAft>
            </a:pPr>
            <a:r>
              <a:rPr lang="ru-RU" b="1" u="sng" dirty="0">
                <a:latin typeface="Times New Roman"/>
                <a:ea typeface="Calibri"/>
                <a:cs typeface="Times New Roman"/>
              </a:rPr>
              <a:t>Шаг 4. Ожидание результата</a:t>
            </a:r>
            <a:endParaRPr lang="ru-RU" sz="1400" b="1" u="sng" dirty="0">
              <a:effectLst/>
              <a:latin typeface="Calibri"/>
              <a:ea typeface="Times New Roman"/>
              <a:cs typeface="Times New Roman"/>
            </a:endParaRPr>
          </a:p>
        </p:txBody>
      </p:sp>
      <p:sp>
        <p:nvSpPr>
          <p:cNvPr id="5" name="Прямоугольник 4"/>
          <p:cNvSpPr/>
          <p:nvPr/>
        </p:nvSpPr>
        <p:spPr>
          <a:xfrm>
            <a:off x="1694660" y="3706449"/>
            <a:ext cx="6120680" cy="4108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457200" algn="ctr">
              <a:lnSpc>
                <a:spcPct val="115000"/>
              </a:lnSpc>
              <a:spcAft>
                <a:spcPts val="1000"/>
              </a:spcAft>
            </a:pPr>
            <a:r>
              <a:rPr lang="ru-RU" b="1" u="sng" dirty="0">
                <a:latin typeface="Times New Roman"/>
                <a:ea typeface="Calibri"/>
                <a:cs typeface="Times New Roman"/>
              </a:rPr>
              <a:t>Шаг 5. Участие в региональном конкурсном отборе</a:t>
            </a:r>
            <a:endParaRPr lang="ru-RU" sz="1400" b="1" u="sng" dirty="0">
              <a:effectLst/>
              <a:latin typeface="Calibri"/>
              <a:ea typeface="Times New Roman"/>
              <a:cs typeface="Times New Roman"/>
            </a:endParaRPr>
          </a:p>
        </p:txBody>
      </p:sp>
      <p:sp>
        <p:nvSpPr>
          <p:cNvPr id="6" name="Прямоугольник 5"/>
          <p:cNvSpPr/>
          <p:nvPr/>
        </p:nvSpPr>
        <p:spPr>
          <a:xfrm>
            <a:off x="1149870" y="4293096"/>
            <a:ext cx="7776862" cy="923330"/>
          </a:xfrm>
          <a:prstGeom prst="rect">
            <a:avLst/>
          </a:prstGeom>
        </p:spPr>
        <p:txBody>
          <a:bodyPr wrap="square">
            <a:spAutoFit/>
          </a:bodyPr>
          <a:lstStyle/>
          <a:p>
            <a:r>
              <a:rPr lang="ru-RU" dirty="0">
                <a:latin typeface="Times New Roman"/>
                <a:ea typeface="Calibri"/>
              </a:rPr>
              <a:t>Проекты - победители местного отбора направляются Администрацией МО в Министерство экономики и территориального развития Свердловской </a:t>
            </a:r>
            <a:r>
              <a:rPr lang="ru-RU" dirty="0" smtClean="0">
                <a:latin typeface="Times New Roman"/>
                <a:ea typeface="Calibri"/>
              </a:rPr>
              <a:t>области для </a:t>
            </a:r>
            <a:r>
              <a:rPr lang="ru-RU" dirty="0">
                <a:latin typeface="Times New Roman"/>
                <a:ea typeface="Calibri"/>
              </a:rPr>
              <a:t>участия в региональном конкурсном </a:t>
            </a:r>
            <a:r>
              <a:rPr lang="ru-RU" dirty="0" smtClean="0">
                <a:latin typeface="Times New Roman"/>
                <a:ea typeface="Calibri"/>
              </a:rPr>
              <a:t>отборе. </a:t>
            </a:r>
            <a:endParaRPr lang="ru-RU" dirty="0"/>
          </a:p>
        </p:txBody>
      </p:sp>
      <p:pic>
        <p:nvPicPr>
          <p:cNvPr id="8194" name="Picture 2" descr="https://259506.selcdn.ru/sites-static/site812817/321cc7a3-9130-4b20-9052-b45a3393a06e/321cc7a3-9130-4b20-9052-b45a3393a06e-6378475.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1268760"/>
            <a:ext cx="3275856" cy="205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444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павел\Desktop\gerb(1).gif"/>
          <p:cNvPicPr>
            <a:picLocks noChangeAspect="1" noChangeArrowheads="1"/>
          </p:cNvPicPr>
          <p:nvPr/>
        </p:nvPicPr>
        <p:blipFill>
          <a:blip r:embed="rId3" cstate="print"/>
          <a:srcRect/>
          <a:stretch>
            <a:fillRect/>
          </a:stretch>
        </p:blipFill>
        <p:spPr bwMode="auto">
          <a:xfrm>
            <a:off x="255091" y="260648"/>
            <a:ext cx="598885" cy="829199"/>
          </a:xfrm>
          <a:prstGeom prst="rect">
            <a:avLst/>
          </a:prstGeom>
          <a:noFill/>
        </p:spPr>
      </p:pic>
      <p:sp>
        <p:nvSpPr>
          <p:cNvPr id="8" name="TextBox 7"/>
          <p:cNvSpPr txBox="1"/>
          <p:nvPr/>
        </p:nvSpPr>
        <p:spPr>
          <a:xfrm>
            <a:off x="6156176" y="1585342"/>
            <a:ext cx="432047" cy="547514"/>
          </a:xfrm>
          <a:prstGeom prst="rect">
            <a:avLst/>
          </a:prstGeom>
          <a:solidFill>
            <a:schemeClr val="bg1"/>
          </a:solidFill>
        </p:spPr>
        <p:txBody>
          <a:bodyPr wrap="square" rtlCol="0">
            <a:spAutoFit/>
          </a:bodyPr>
          <a:lstStyle/>
          <a:p>
            <a:endParaRPr lang="ru-RU" dirty="0"/>
          </a:p>
        </p:txBody>
      </p:sp>
      <p:sp>
        <p:nvSpPr>
          <p:cNvPr id="2" name="Прямоугольник 1"/>
          <p:cNvSpPr/>
          <p:nvPr/>
        </p:nvSpPr>
        <p:spPr>
          <a:xfrm>
            <a:off x="1115616" y="260648"/>
            <a:ext cx="7776864" cy="3853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lvl="0" algn="just">
              <a:lnSpc>
                <a:spcPct val="115000"/>
              </a:lnSpc>
              <a:spcAft>
                <a:spcPts val="1000"/>
              </a:spcAft>
            </a:pPr>
            <a:r>
              <a:rPr lang="ru-RU" b="1" i="1" u="sng" dirty="0">
                <a:solidFill>
                  <a:prstClr val="black"/>
                </a:solidFill>
                <a:latin typeface="Times New Roman" panose="02020603050405020304" pitchFamily="18" charset="0"/>
                <a:ea typeface="Calibri"/>
                <a:cs typeface="Times New Roman" panose="02020603050405020304" pitchFamily="18" charset="0"/>
              </a:rPr>
              <a:t>Что </a:t>
            </a:r>
            <a:r>
              <a:rPr lang="ru-RU" b="1" i="1" u="sng" dirty="0" smtClean="0">
                <a:solidFill>
                  <a:prstClr val="black"/>
                </a:solidFill>
                <a:latin typeface="Times New Roman" panose="02020603050405020304" pitchFamily="18" charset="0"/>
                <a:ea typeface="Calibri"/>
                <a:cs typeface="Times New Roman" panose="02020603050405020304" pitchFamily="18" charset="0"/>
              </a:rPr>
              <a:t>должен </a:t>
            </a:r>
            <a:r>
              <a:rPr lang="ru-RU" b="1" i="1" u="sng" dirty="0">
                <a:solidFill>
                  <a:prstClr val="black"/>
                </a:solidFill>
                <a:latin typeface="Times New Roman" panose="02020603050405020304" pitchFamily="18" charset="0"/>
                <a:ea typeface="Calibri"/>
                <a:cs typeface="Times New Roman" panose="02020603050405020304" pitchFamily="18" charset="0"/>
              </a:rPr>
              <a:t>предпринять инициатор проекта для его реализации?</a:t>
            </a:r>
            <a:endParaRPr lang="ru-RU" sz="1600" b="1" i="1" u="sng" dirty="0">
              <a:solidFill>
                <a:prstClr val="black"/>
              </a:solidFill>
              <a:latin typeface="Times New Roman" panose="02020603050405020304" pitchFamily="18" charset="0"/>
              <a:ea typeface="Times New Roman"/>
              <a:cs typeface="Times New Roman" panose="02020603050405020304" pitchFamily="18" charset="0"/>
            </a:endParaRPr>
          </a:p>
        </p:txBody>
      </p:sp>
      <p:sp>
        <p:nvSpPr>
          <p:cNvPr id="3" name="Прямоугольник 2"/>
          <p:cNvSpPr/>
          <p:nvPr/>
        </p:nvSpPr>
        <p:spPr>
          <a:xfrm>
            <a:off x="2915816" y="1037323"/>
            <a:ext cx="5040560" cy="4108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457200" algn="just">
              <a:lnSpc>
                <a:spcPct val="115000"/>
              </a:lnSpc>
              <a:spcAft>
                <a:spcPts val="1000"/>
              </a:spcAft>
            </a:pPr>
            <a:r>
              <a:rPr lang="ru-RU" b="1" u="sng" dirty="0">
                <a:latin typeface="Times New Roman"/>
                <a:ea typeface="Calibri"/>
                <a:cs typeface="Times New Roman"/>
              </a:rPr>
              <a:t>Шаг 6. Субсидия из областного бюджета</a:t>
            </a:r>
            <a:endParaRPr lang="ru-RU" sz="1400" b="1" u="sng" dirty="0">
              <a:effectLst/>
              <a:latin typeface="Calibri"/>
              <a:ea typeface="Times New Roman"/>
              <a:cs typeface="Times New Roman"/>
            </a:endParaRPr>
          </a:p>
        </p:txBody>
      </p:sp>
      <p:sp>
        <p:nvSpPr>
          <p:cNvPr id="4" name="Прямоугольник 3"/>
          <p:cNvSpPr/>
          <p:nvPr/>
        </p:nvSpPr>
        <p:spPr>
          <a:xfrm>
            <a:off x="1259632" y="1772816"/>
            <a:ext cx="7848872" cy="646331"/>
          </a:xfrm>
          <a:prstGeom prst="rect">
            <a:avLst/>
          </a:prstGeom>
        </p:spPr>
        <p:txBody>
          <a:bodyPr wrap="square">
            <a:spAutoFit/>
          </a:bodyPr>
          <a:lstStyle/>
          <a:p>
            <a:r>
              <a:rPr lang="ru-RU" dirty="0">
                <a:latin typeface="Times New Roman"/>
                <a:ea typeface="Calibri"/>
              </a:rPr>
              <a:t>Проекты – победители регионального конкурсного отбора получат поддержку из областного бюджета на их </a:t>
            </a:r>
            <a:r>
              <a:rPr lang="ru-RU" dirty="0" smtClean="0">
                <a:latin typeface="Times New Roman"/>
                <a:ea typeface="Calibri"/>
              </a:rPr>
              <a:t>реализацию.</a:t>
            </a:r>
            <a:endParaRPr lang="ru-RU" dirty="0"/>
          </a:p>
        </p:txBody>
      </p:sp>
      <p:sp>
        <p:nvSpPr>
          <p:cNvPr id="5" name="Прямоугольник 4"/>
          <p:cNvSpPr/>
          <p:nvPr/>
        </p:nvSpPr>
        <p:spPr>
          <a:xfrm>
            <a:off x="2492188" y="4155068"/>
            <a:ext cx="5464188" cy="41088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marL="457200" algn="just">
              <a:lnSpc>
                <a:spcPct val="115000"/>
              </a:lnSpc>
              <a:spcAft>
                <a:spcPts val="1000"/>
              </a:spcAft>
            </a:pPr>
            <a:r>
              <a:rPr lang="ru-RU" b="1" u="sng" dirty="0">
                <a:latin typeface="Times New Roman"/>
                <a:ea typeface="Calibri"/>
                <a:cs typeface="Times New Roman"/>
              </a:rPr>
              <a:t>Шаг 7. Реализация </a:t>
            </a:r>
            <a:r>
              <a:rPr lang="ru-RU" b="1" u="sng" dirty="0" smtClean="0">
                <a:latin typeface="Times New Roman"/>
                <a:ea typeface="Calibri"/>
                <a:cs typeface="Times New Roman"/>
              </a:rPr>
              <a:t>проекта в следующем году</a:t>
            </a:r>
            <a:endParaRPr lang="ru-RU" sz="1400" b="1" u="sng" dirty="0">
              <a:effectLst/>
              <a:latin typeface="Calibri"/>
              <a:ea typeface="Times New Roman"/>
              <a:cs typeface="Times New Roman"/>
            </a:endParaRPr>
          </a:p>
        </p:txBody>
      </p:sp>
      <p:sp>
        <p:nvSpPr>
          <p:cNvPr id="6" name="Прямоугольник 5"/>
          <p:cNvSpPr/>
          <p:nvPr/>
        </p:nvSpPr>
        <p:spPr>
          <a:xfrm>
            <a:off x="971600" y="4797152"/>
            <a:ext cx="8136904" cy="1047979"/>
          </a:xfrm>
          <a:prstGeom prst="rect">
            <a:avLst/>
          </a:prstGeom>
        </p:spPr>
        <p:txBody>
          <a:bodyPr wrap="square">
            <a:spAutoFit/>
          </a:bodyPr>
          <a:lstStyle/>
          <a:p>
            <a:pPr marL="457200" algn="just">
              <a:lnSpc>
                <a:spcPct val="115000"/>
              </a:lnSpc>
              <a:spcAft>
                <a:spcPts val="1000"/>
              </a:spcAft>
            </a:pPr>
            <a:r>
              <a:rPr lang="ru-RU" dirty="0">
                <a:latin typeface="Times New Roman"/>
                <a:ea typeface="Calibri"/>
                <a:cs typeface="Times New Roman"/>
              </a:rPr>
              <a:t>Обеспечить поступление инициативных платежей в бюджет МО Алапаевское и реализовать проект. Проект должен быть воплощен в жизнь в течение одного финансового года.</a:t>
            </a:r>
            <a:endParaRPr lang="ru-RU" sz="1400" dirty="0">
              <a:effectLst/>
              <a:latin typeface="Calibri"/>
              <a:ea typeface="Times New Roman"/>
              <a:cs typeface="Times New Roman"/>
            </a:endParaRPr>
          </a:p>
        </p:txBody>
      </p:sp>
      <p:pic>
        <p:nvPicPr>
          <p:cNvPr id="2050" name="Picture 2" descr="https://i.ytimg.com/vi/AfRfn4QIrlc/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2409254"/>
            <a:ext cx="3672407" cy="166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638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павел\Desktop\gerb(1).gif"/>
          <p:cNvPicPr>
            <a:picLocks noChangeAspect="1" noChangeArrowheads="1"/>
          </p:cNvPicPr>
          <p:nvPr/>
        </p:nvPicPr>
        <p:blipFill>
          <a:blip r:embed="rId3" cstate="print"/>
          <a:srcRect/>
          <a:stretch>
            <a:fillRect/>
          </a:stretch>
        </p:blipFill>
        <p:spPr bwMode="auto">
          <a:xfrm>
            <a:off x="255091" y="260648"/>
            <a:ext cx="598885" cy="829199"/>
          </a:xfrm>
          <a:prstGeom prst="rect">
            <a:avLst/>
          </a:prstGeom>
          <a:noFill/>
        </p:spPr>
      </p:pic>
      <p:sp>
        <p:nvSpPr>
          <p:cNvPr id="8" name="TextBox 7"/>
          <p:cNvSpPr txBox="1"/>
          <p:nvPr/>
        </p:nvSpPr>
        <p:spPr>
          <a:xfrm>
            <a:off x="6156176" y="1585342"/>
            <a:ext cx="432047" cy="547514"/>
          </a:xfrm>
          <a:prstGeom prst="rect">
            <a:avLst/>
          </a:prstGeom>
          <a:solidFill>
            <a:schemeClr val="bg1"/>
          </a:solidFill>
        </p:spPr>
        <p:txBody>
          <a:bodyPr wrap="square" rtlCol="0">
            <a:spAutoFit/>
          </a:bodyPr>
          <a:lstStyle/>
          <a:p>
            <a:endParaRPr lang="ru-RU" dirty="0"/>
          </a:p>
        </p:txBody>
      </p:sp>
      <p:sp>
        <p:nvSpPr>
          <p:cNvPr id="3" name="Прямоугольник 2"/>
          <p:cNvSpPr/>
          <p:nvPr/>
        </p:nvSpPr>
        <p:spPr>
          <a:xfrm>
            <a:off x="1475656" y="352081"/>
            <a:ext cx="734481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400" b="1" dirty="0">
                <a:latin typeface="Times New Roman"/>
                <a:ea typeface="Calibri"/>
              </a:rPr>
              <a:t>В каких сферах можно реализовать </a:t>
            </a:r>
            <a:r>
              <a:rPr lang="ru-RU" sz="2400" b="1" dirty="0" smtClean="0">
                <a:latin typeface="Times New Roman"/>
                <a:ea typeface="Calibri"/>
              </a:rPr>
              <a:t>проекты? </a:t>
            </a:r>
            <a:endParaRPr lang="ru-RU" sz="2400" dirty="0"/>
          </a:p>
        </p:txBody>
      </p:sp>
      <p:sp>
        <p:nvSpPr>
          <p:cNvPr id="4" name="Прямоугольник 3"/>
          <p:cNvSpPr/>
          <p:nvPr/>
        </p:nvSpPr>
        <p:spPr>
          <a:xfrm>
            <a:off x="1277616" y="1657631"/>
            <a:ext cx="3021853"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spcAft>
                <a:spcPts val="0"/>
              </a:spcAft>
            </a:pPr>
            <a:r>
              <a:rPr lang="ru-RU" dirty="0">
                <a:solidFill>
                  <a:srgbClr val="000000"/>
                </a:solidFill>
                <a:latin typeface="Times New Roman"/>
                <a:ea typeface="Calibri"/>
              </a:rPr>
              <a:t>Б</a:t>
            </a:r>
            <a:r>
              <a:rPr lang="ru-RU" dirty="0" smtClean="0">
                <a:solidFill>
                  <a:srgbClr val="000000"/>
                </a:solidFill>
                <a:latin typeface="Times New Roman"/>
                <a:ea typeface="Calibri"/>
              </a:rPr>
              <a:t>лагоустройство территории</a:t>
            </a:r>
            <a:endParaRPr lang="ru-RU" spc="-5" dirty="0">
              <a:solidFill>
                <a:srgbClr val="000000"/>
              </a:solidFill>
              <a:effectLst/>
              <a:latin typeface="Times New Roman"/>
              <a:ea typeface="Times New Roman"/>
            </a:endParaRPr>
          </a:p>
        </p:txBody>
      </p:sp>
      <p:sp>
        <p:nvSpPr>
          <p:cNvPr id="5" name="Прямоугольник 4"/>
          <p:cNvSpPr/>
          <p:nvPr/>
        </p:nvSpPr>
        <p:spPr>
          <a:xfrm>
            <a:off x="5077189" y="1657631"/>
            <a:ext cx="3700308"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spcAft>
                <a:spcPts val="0"/>
              </a:spcAft>
            </a:pPr>
            <a:r>
              <a:rPr lang="ru-RU" dirty="0">
                <a:solidFill>
                  <a:srgbClr val="000000"/>
                </a:solidFill>
                <a:latin typeface="Times New Roman"/>
                <a:ea typeface="Calibri"/>
              </a:rPr>
              <a:t>Д</a:t>
            </a:r>
            <a:r>
              <a:rPr lang="ru-RU" dirty="0" smtClean="0">
                <a:solidFill>
                  <a:srgbClr val="000000"/>
                </a:solidFill>
                <a:latin typeface="Times New Roman"/>
                <a:ea typeface="Calibri"/>
              </a:rPr>
              <a:t>ополнительное </a:t>
            </a:r>
            <a:r>
              <a:rPr lang="ru-RU" dirty="0">
                <a:solidFill>
                  <a:srgbClr val="000000"/>
                </a:solidFill>
                <a:latin typeface="Times New Roman"/>
                <a:ea typeface="Calibri"/>
              </a:rPr>
              <a:t>образование </a:t>
            </a:r>
            <a:r>
              <a:rPr lang="ru-RU" dirty="0" smtClean="0">
                <a:solidFill>
                  <a:srgbClr val="000000"/>
                </a:solidFill>
                <a:latin typeface="Times New Roman"/>
                <a:ea typeface="Calibri"/>
              </a:rPr>
              <a:t>детей</a:t>
            </a:r>
            <a:endParaRPr lang="ru-RU" spc="-5" dirty="0">
              <a:solidFill>
                <a:srgbClr val="000000"/>
              </a:solidFill>
              <a:effectLst/>
              <a:latin typeface="Times New Roman"/>
              <a:ea typeface="Times New Roman"/>
            </a:endParaRPr>
          </a:p>
        </p:txBody>
      </p:sp>
      <p:sp>
        <p:nvSpPr>
          <p:cNvPr id="6" name="Прямоугольник 5"/>
          <p:cNvSpPr/>
          <p:nvPr/>
        </p:nvSpPr>
        <p:spPr>
          <a:xfrm>
            <a:off x="1475656" y="4400237"/>
            <a:ext cx="7128792"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spcAft>
                <a:spcPts val="0"/>
              </a:spcAft>
            </a:pPr>
            <a:r>
              <a:rPr lang="ru-RU" dirty="0">
                <a:solidFill>
                  <a:srgbClr val="000000"/>
                </a:solidFill>
                <a:latin typeface="Times New Roman"/>
                <a:ea typeface="Calibri"/>
              </a:rPr>
              <a:t>И</a:t>
            </a:r>
            <a:r>
              <a:rPr lang="ru-RU" dirty="0" smtClean="0">
                <a:solidFill>
                  <a:srgbClr val="000000"/>
                </a:solidFill>
                <a:latin typeface="Times New Roman"/>
                <a:ea typeface="Calibri"/>
              </a:rPr>
              <a:t>нформационные </a:t>
            </a:r>
            <a:r>
              <a:rPr lang="ru-RU" dirty="0">
                <a:solidFill>
                  <a:srgbClr val="000000"/>
                </a:solidFill>
                <a:latin typeface="Times New Roman"/>
                <a:ea typeface="Calibri"/>
              </a:rPr>
              <a:t>технологии для виртуальных экспозиций в учреждениях </a:t>
            </a:r>
            <a:r>
              <a:rPr lang="ru-RU" dirty="0" smtClean="0">
                <a:solidFill>
                  <a:srgbClr val="000000"/>
                </a:solidFill>
                <a:latin typeface="Times New Roman"/>
                <a:ea typeface="Calibri"/>
              </a:rPr>
              <a:t>культуры</a:t>
            </a:r>
            <a:endParaRPr lang="ru-RU" spc="-5" dirty="0">
              <a:solidFill>
                <a:srgbClr val="000000"/>
              </a:solidFill>
              <a:effectLst/>
              <a:latin typeface="Times New Roman"/>
              <a:ea typeface="Times New Roman"/>
            </a:endParaRPr>
          </a:p>
        </p:txBody>
      </p:sp>
      <p:sp>
        <p:nvSpPr>
          <p:cNvPr id="7" name="Прямоугольник 6"/>
          <p:cNvSpPr/>
          <p:nvPr/>
        </p:nvSpPr>
        <p:spPr>
          <a:xfrm>
            <a:off x="4499992" y="3706545"/>
            <a:ext cx="748924" cy="584775"/>
          </a:xfrm>
          <a:prstGeom prst="rect">
            <a:avLst/>
          </a:prstGeom>
        </p:spPr>
        <p:txBody>
          <a:bodyPr wrap="none">
            <a:spAutoFit/>
          </a:bodyPr>
          <a:lstStyle/>
          <a:p>
            <a:pPr algn="ctr">
              <a:spcAft>
                <a:spcPts val="0"/>
              </a:spcAft>
            </a:pPr>
            <a:r>
              <a:rPr lang="ru-RU" sz="3200" dirty="0">
                <a:solidFill>
                  <a:srgbClr val="000000"/>
                </a:solidFill>
                <a:latin typeface="Times New Roman"/>
                <a:ea typeface="Calibri"/>
              </a:rPr>
              <a:t>ↆↆ</a:t>
            </a:r>
            <a:endParaRPr lang="ru-RU" sz="3200" spc="-5" dirty="0">
              <a:solidFill>
                <a:srgbClr val="000000"/>
              </a:solidFill>
              <a:effectLst/>
              <a:latin typeface="Times New Roman"/>
              <a:ea typeface="Times New Roman"/>
            </a:endParaRPr>
          </a:p>
        </p:txBody>
      </p:sp>
      <p:sp>
        <p:nvSpPr>
          <p:cNvPr id="2" name="Прямоугольник 1"/>
          <p:cNvSpPr/>
          <p:nvPr/>
        </p:nvSpPr>
        <p:spPr>
          <a:xfrm>
            <a:off x="2267744" y="908720"/>
            <a:ext cx="748923" cy="584775"/>
          </a:xfrm>
          <a:prstGeom prst="rect">
            <a:avLst/>
          </a:prstGeom>
        </p:spPr>
        <p:txBody>
          <a:bodyPr wrap="none">
            <a:spAutoFit/>
          </a:bodyPr>
          <a:lstStyle/>
          <a:p>
            <a:pPr lvl="0" algn="ctr"/>
            <a:r>
              <a:rPr lang="ru-RU" sz="3200" dirty="0">
                <a:solidFill>
                  <a:srgbClr val="000000"/>
                </a:solidFill>
                <a:latin typeface="Times New Roman"/>
                <a:ea typeface="Calibri"/>
              </a:rPr>
              <a:t>ↆↆ</a:t>
            </a:r>
            <a:endParaRPr lang="ru-RU" sz="3200" spc="-5" dirty="0">
              <a:solidFill>
                <a:srgbClr val="000000"/>
              </a:solidFill>
              <a:latin typeface="Times New Roman"/>
              <a:ea typeface="Times New Roman"/>
            </a:endParaRPr>
          </a:p>
        </p:txBody>
      </p:sp>
      <p:sp>
        <p:nvSpPr>
          <p:cNvPr id="10" name="Прямоугольник 9"/>
          <p:cNvSpPr/>
          <p:nvPr/>
        </p:nvSpPr>
        <p:spPr>
          <a:xfrm>
            <a:off x="6607244" y="905875"/>
            <a:ext cx="748923" cy="584775"/>
          </a:xfrm>
          <a:prstGeom prst="rect">
            <a:avLst/>
          </a:prstGeom>
        </p:spPr>
        <p:txBody>
          <a:bodyPr wrap="none">
            <a:spAutoFit/>
          </a:bodyPr>
          <a:lstStyle/>
          <a:p>
            <a:pPr lvl="0" algn="ctr"/>
            <a:r>
              <a:rPr lang="ru-RU" sz="3200" dirty="0">
                <a:solidFill>
                  <a:srgbClr val="000000"/>
                </a:solidFill>
                <a:latin typeface="Times New Roman"/>
                <a:ea typeface="Calibri"/>
              </a:rPr>
              <a:t>ↆↆ</a:t>
            </a:r>
            <a:endParaRPr lang="ru-RU" sz="3200" spc="-5" dirty="0">
              <a:solidFill>
                <a:srgbClr val="000000"/>
              </a:solidFill>
              <a:latin typeface="Times New Roman"/>
              <a:ea typeface="Times New Roman"/>
            </a:endParaRPr>
          </a:p>
        </p:txBody>
      </p:sp>
      <p:pic>
        <p:nvPicPr>
          <p:cNvPr id="12292" name="Picture 4" descr="https://kartinki.pibig.info/uploads/posts/2023-04/1681934640_kartinki-pibig-info-p-blagoustroistvo-territorii-kartinki-arti-v-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77617" y="2094674"/>
            <a:ext cx="2934344" cy="1869033"/>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s://gas-kvas.com/uploads/posts/2023-02/1676697114_gas-kvas-com-p-kartinka-gruppi-detskogo-sada-risunok-3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1183" y="2059446"/>
            <a:ext cx="2952320" cy="1939487"/>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sky-interactive.ru/wp-content/uploads/2015/08/9_L-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7461" y="5147965"/>
            <a:ext cx="2460374" cy="1681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148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павел\Desktop\gerb(1).gif"/>
          <p:cNvPicPr>
            <a:picLocks noChangeAspect="1" noChangeArrowheads="1"/>
          </p:cNvPicPr>
          <p:nvPr/>
        </p:nvPicPr>
        <p:blipFill>
          <a:blip r:embed="rId3" cstate="print"/>
          <a:srcRect/>
          <a:stretch>
            <a:fillRect/>
          </a:stretch>
        </p:blipFill>
        <p:spPr bwMode="auto">
          <a:xfrm>
            <a:off x="255091" y="260648"/>
            <a:ext cx="598885" cy="829199"/>
          </a:xfrm>
          <a:prstGeom prst="rect">
            <a:avLst/>
          </a:prstGeom>
          <a:noFill/>
        </p:spPr>
      </p:pic>
      <p:sp>
        <p:nvSpPr>
          <p:cNvPr id="8" name="TextBox 7"/>
          <p:cNvSpPr txBox="1"/>
          <p:nvPr/>
        </p:nvSpPr>
        <p:spPr>
          <a:xfrm>
            <a:off x="6156176" y="1585342"/>
            <a:ext cx="432047" cy="547514"/>
          </a:xfrm>
          <a:prstGeom prst="rect">
            <a:avLst/>
          </a:prstGeom>
          <a:solidFill>
            <a:schemeClr val="bg1"/>
          </a:solidFill>
        </p:spPr>
        <p:txBody>
          <a:bodyPr wrap="square" rtlCol="0">
            <a:spAutoFit/>
          </a:bodyPr>
          <a:lstStyle/>
          <a:p>
            <a:endParaRPr lang="ru-RU" dirty="0"/>
          </a:p>
        </p:txBody>
      </p:sp>
      <p:sp>
        <p:nvSpPr>
          <p:cNvPr id="2" name="Прямоугольник 1"/>
          <p:cNvSpPr/>
          <p:nvPr/>
        </p:nvSpPr>
        <p:spPr>
          <a:xfrm>
            <a:off x="1115616" y="548680"/>
            <a:ext cx="792088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ru-RU" sz="2400" b="1" u="sng" dirty="0">
                <a:latin typeface="Times New Roman"/>
                <a:ea typeface="Calibri"/>
              </a:rPr>
              <a:t>Проекты </a:t>
            </a:r>
            <a:r>
              <a:rPr lang="ru-RU" sz="2400" b="1" u="sng" dirty="0" err="1">
                <a:latin typeface="Times New Roman"/>
                <a:ea typeface="Calibri"/>
              </a:rPr>
              <a:t>софинансируются</a:t>
            </a:r>
            <a:r>
              <a:rPr lang="ru-RU" sz="2400" b="1" u="sng" dirty="0">
                <a:latin typeface="Times New Roman"/>
                <a:ea typeface="Calibri"/>
              </a:rPr>
              <a:t> из средств</a:t>
            </a:r>
            <a:r>
              <a:rPr lang="ru-RU" sz="2400" b="1" u="sng" dirty="0" smtClean="0">
                <a:latin typeface="Times New Roman"/>
                <a:ea typeface="Calibri"/>
              </a:rPr>
              <a:t>:</a:t>
            </a:r>
            <a:endParaRPr lang="ru-RU" sz="2400" dirty="0"/>
          </a:p>
        </p:txBody>
      </p:sp>
      <p:sp>
        <p:nvSpPr>
          <p:cNvPr id="3" name="Прямоугольник 2"/>
          <p:cNvSpPr/>
          <p:nvPr/>
        </p:nvSpPr>
        <p:spPr>
          <a:xfrm>
            <a:off x="1115616" y="1948190"/>
            <a:ext cx="1556349"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spcAft>
                <a:spcPts val="0"/>
              </a:spcAft>
            </a:pPr>
            <a:r>
              <a:rPr lang="ru-RU" dirty="0">
                <a:solidFill>
                  <a:srgbClr val="000000"/>
                </a:solidFill>
                <a:latin typeface="Times New Roman"/>
                <a:ea typeface="Calibri"/>
              </a:rPr>
              <a:t>населения</a:t>
            </a:r>
            <a:endParaRPr lang="ru-RU" sz="2000" spc="-5" dirty="0">
              <a:solidFill>
                <a:srgbClr val="000000"/>
              </a:solidFill>
              <a:effectLst/>
              <a:latin typeface="Times New Roman"/>
              <a:ea typeface="Times New Roman"/>
            </a:endParaRPr>
          </a:p>
        </p:txBody>
      </p:sp>
      <p:sp>
        <p:nvSpPr>
          <p:cNvPr id="4" name="Прямоугольник 3"/>
          <p:cNvSpPr/>
          <p:nvPr/>
        </p:nvSpPr>
        <p:spPr>
          <a:xfrm>
            <a:off x="2771800" y="1948190"/>
            <a:ext cx="1512168"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spcAft>
                <a:spcPts val="0"/>
              </a:spcAft>
            </a:pPr>
            <a:r>
              <a:rPr lang="ru-RU" dirty="0">
                <a:solidFill>
                  <a:srgbClr val="000000"/>
                </a:solidFill>
                <a:latin typeface="Times New Roman"/>
                <a:ea typeface="Calibri"/>
              </a:rPr>
              <a:t>ЮЛ и ИП</a:t>
            </a:r>
            <a:endParaRPr lang="ru-RU" sz="2000" spc="-5" dirty="0">
              <a:solidFill>
                <a:srgbClr val="000000"/>
              </a:solidFill>
              <a:effectLst/>
              <a:latin typeface="Times New Roman"/>
              <a:ea typeface="Times New Roman"/>
            </a:endParaRPr>
          </a:p>
        </p:txBody>
      </p:sp>
      <p:sp>
        <p:nvSpPr>
          <p:cNvPr id="5" name="Прямоугольник 4"/>
          <p:cNvSpPr/>
          <p:nvPr/>
        </p:nvSpPr>
        <p:spPr>
          <a:xfrm>
            <a:off x="4401954" y="1952841"/>
            <a:ext cx="2003369"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spcAft>
                <a:spcPts val="0"/>
              </a:spcAft>
            </a:pPr>
            <a:r>
              <a:rPr lang="ru-RU" dirty="0">
                <a:solidFill>
                  <a:srgbClr val="000000"/>
                </a:solidFill>
                <a:latin typeface="Times New Roman"/>
                <a:ea typeface="Calibri"/>
              </a:rPr>
              <a:t>местного бюджета</a:t>
            </a:r>
            <a:endParaRPr lang="ru-RU" sz="2000" spc="-5" dirty="0">
              <a:solidFill>
                <a:srgbClr val="000000"/>
              </a:solidFill>
              <a:effectLst/>
              <a:latin typeface="Times New Roman"/>
              <a:ea typeface="Times New Roman"/>
            </a:endParaRPr>
          </a:p>
        </p:txBody>
      </p:sp>
      <p:sp>
        <p:nvSpPr>
          <p:cNvPr id="6" name="Прямоугольник 5"/>
          <p:cNvSpPr/>
          <p:nvPr/>
        </p:nvSpPr>
        <p:spPr>
          <a:xfrm>
            <a:off x="6624810" y="1964712"/>
            <a:ext cx="2193806" cy="369332"/>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algn="just">
              <a:spcAft>
                <a:spcPts val="0"/>
              </a:spcAft>
            </a:pPr>
            <a:r>
              <a:rPr lang="ru-RU" dirty="0">
                <a:solidFill>
                  <a:srgbClr val="000000"/>
                </a:solidFill>
                <a:latin typeface="Times New Roman"/>
                <a:ea typeface="Calibri"/>
              </a:rPr>
              <a:t>областного бюджета</a:t>
            </a:r>
            <a:endParaRPr lang="ru-RU" sz="2000" spc="-5" dirty="0">
              <a:solidFill>
                <a:srgbClr val="000000"/>
              </a:solidFill>
              <a:effectLst/>
              <a:latin typeface="Times New Roman"/>
              <a:ea typeface="Times New Roman"/>
            </a:endParaRPr>
          </a:p>
        </p:txBody>
      </p:sp>
      <p:cxnSp>
        <p:nvCxnSpPr>
          <p:cNvPr id="12" name="Прямая со стрелкой 11"/>
          <p:cNvCxnSpPr/>
          <p:nvPr/>
        </p:nvCxnSpPr>
        <p:spPr>
          <a:xfrm>
            <a:off x="7236295" y="1123424"/>
            <a:ext cx="236873" cy="687121"/>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a:off x="2269321" y="1089847"/>
            <a:ext cx="360040" cy="690078"/>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3614192" y="1123424"/>
            <a:ext cx="0" cy="62292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a:off x="5555725" y="1123424"/>
            <a:ext cx="0" cy="659664"/>
          </a:xfrm>
          <a:prstGeom prst="straightConnector1">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32" name="Прямоугольник 31"/>
          <p:cNvSpPr/>
          <p:nvPr/>
        </p:nvSpPr>
        <p:spPr>
          <a:xfrm>
            <a:off x="1043608" y="2641164"/>
            <a:ext cx="1728192" cy="1015663"/>
          </a:xfrm>
          <a:prstGeom prst="rect">
            <a:avLst/>
          </a:prstGeom>
        </p:spPr>
        <p:txBody>
          <a:bodyPr wrap="square">
            <a:spAutoFit/>
          </a:bodyPr>
          <a:lstStyle/>
          <a:p>
            <a:pPr algn="just">
              <a:spcAft>
                <a:spcPts val="0"/>
              </a:spcAft>
            </a:pPr>
            <a:r>
              <a:rPr lang="ru-RU" sz="1200" i="1" dirty="0" smtClean="0">
                <a:solidFill>
                  <a:srgbClr val="000000"/>
                </a:solidFill>
                <a:latin typeface="Times New Roman"/>
                <a:ea typeface="Calibri"/>
              </a:rPr>
              <a:t>для          </a:t>
            </a:r>
            <a:r>
              <a:rPr lang="ru-RU" sz="1200" i="1" dirty="0" err="1" smtClean="0">
                <a:solidFill>
                  <a:srgbClr val="000000"/>
                </a:solidFill>
                <a:latin typeface="Times New Roman"/>
                <a:ea typeface="Calibri"/>
              </a:rPr>
              <a:t>пгт</a:t>
            </a:r>
            <a:r>
              <a:rPr lang="ru-RU" sz="1200" i="1" dirty="0" smtClean="0">
                <a:solidFill>
                  <a:srgbClr val="000000"/>
                </a:solidFill>
                <a:latin typeface="Times New Roman"/>
                <a:ea typeface="Calibri"/>
              </a:rPr>
              <a:t>.</a:t>
            </a:r>
          </a:p>
          <a:p>
            <a:pPr algn="just">
              <a:spcAft>
                <a:spcPts val="0"/>
              </a:spcAft>
            </a:pPr>
            <a:r>
              <a:rPr lang="ru-RU" sz="1200" i="1" dirty="0" smtClean="0">
                <a:solidFill>
                  <a:srgbClr val="000000"/>
                </a:solidFill>
                <a:latin typeface="Times New Roman"/>
                <a:ea typeface="Calibri"/>
              </a:rPr>
              <a:t>В</a:t>
            </a:r>
            <a:r>
              <a:rPr lang="ru-RU" sz="1200" i="1" dirty="0">
                <a:solidFill>
                  <a:srgbClr val="000000"/>
                </a:solidFill>
                <a:latin typeface="Times New Roman"/>
                <a:ea typeface="Calibri"/>
              </a:rPr>
              <a:t>. </a:t>
            </a:r>
            <a:r>
              <a:rPr lang="ru-RU" sz="1200" i="1" dirty="0" smtClean="0">
                <a:solidFill>
                  <a:srgbClr val="000000"/>
                </a:solidFill>
                <a:latin typeface="Times New Roman"/>
                <a:ea typeface="Calibri"/>
              </a:rPr>
              <a:t>Синячиха – </a:t>
            </a:r>
            <a:r>
              <a:rPr lang="ru-RU" sz="1200" i="1" dirty="0">
                <a:solidFill>
                  <a:srgbClr val="000000"/>
                </a:solidFill>
                <a:latin typeface="Times New Roman"/>
                <a:ea typeface="Calibri"/>
              </a:rPr>
              <a:t>мин.5%,</a:t>
            </a:r>
            <a:r>
              <a:rPr lang="ru-RU" sz="1200" b="1" i="1" dirty="0">
                <a:solidFill>
                  <a:srgbClr val="000000"/>
                </a:solidFill>
                <a:latin typeface="Times New Roman"/>
                <a:ea typeface="Calibri"/>
              </a:rPr>
              <a:t>    </a:t>
            </a:r>
            <a:endParaRPr lang="ru-RU" sz="1200" spc="-5" dirty="0">
              <a:solidFill>
                <a:srgbClr val="000000"/>
              </a:solidFill>
              <a:latin typeface="Times New Roman"/>
              <a:ea typeface="Times New Roman"/>
            </a:endParaRPr>
          </a:p>
          <a:p>
            <a:pPr algn="just">
              <a:spcAft>
                <a:spcPts val="0"/>
              </a:spcAft>
            </a:pPr>
            <a:r>
              <a:rPr lang="ru-RU" sz="1200" i="1" dirty="0">
                <a:solidFill>
                  <a:srgbClr val="000000"/>
                </a:solidFill>
                <a:latin typeface="Times New Roman"/>
                <a:ea typeface="Calibri"/>
              </a:rPr>
              <a:t>для сельских населенных                                       </a:t>
            </a:r>
            <a:endParaRPr lang="ru-RU" sz="1200" spc="-5" dirty="0">
              <a:solidFill>
                <a:srgbClr val="000000"/>
              </a:solidFill>
              <a:latin typeface="Times New Roman"/>
              <a:ea typeface="Times New Roman"/>
            </a:endParaRPr>
          </a:p>
          <a:p>
            <a:pPr>
              <a:spcAft>
                <a:spcPts val="0"/>
              </a:spcAft>
            </a:pPr>
            <a:r>
              <a:rPr lang="ru-RU" sz="1200" i="1" dirty="0">
                <a:solidFill>
                  <a:srgbClr val="000000"/>
                </a:solidFill>
                <a:latin typeface="Times New Roman"/>
                <a:ea typeface="Calibri"/>
              </a:rPr>
              <a:t>пунктов – мин.1</a:t>
            </a:r>
            <a:r>
              <a:rPr lang="ru-RU" sz="1200" i="1" dirty="0" smtClean="0">
                <a:solidFill>
                  <a:srgbClr val="000000"/>
                </a:solidFill>
                <a:latin typeface="Times New Roman"/>
                <a:ea typeface="Calibri"/>
              </a:rPr>
              <a:t>%                                                </a:t>
            </a:r>
            <a:endParaRPr lang="ru-RU" sz="1200" spc="-5" dirty="0">
              <a:solidFill>
                <a:srgbClr val="000000"/>
              </a:solidFill>
              <a:effectLst/>
              <a:latin typeface="Times New Roman"/>
              <a:ea typeface="Times New Roman"/>
            </a:endParaRPr>
          </a:p>
        </p:txBody>
      </p:sp>
      <p:sp>
        <p:nvSpPr>
          <p:cNvPr id="33" name="Прямоугольник 32"/>
          <p:cNvSpPr/>
          <p:nvPr/>
        </p:nvSpPr>
        <p:spPr>
          <a:xfrm>
            <a:off x="1644474" y="2333387"/>
            <a:ext cx="308098" cy="307777"/>
          </a:xfrm>
          <a:prstGeom prst="rect">
            <a:avLst/>
          </a:prstGeom>
        </p:spPr>
        <p:txBody>
          <a:bodyPr wrap="none">
            <a:spAutoFit/>
          </a:bodyPr>
          <a:lstStyle/>
          <a:p>
            <a:r>
              <a:rPr lang="ru-RU" sz="1400" dirty="0">
                <a:solidFill>
                  <a:srgbClr val="000000"/>
                </a:solidFill>
                <a:latin typeface="Times New Roman"/>
                <a:ea typeface="Calibri"/>
              </a:rPr>
              <a:t>ↆ</a:t>
            </a:r>
            <a:endParaRPr lang="ru-RU" sz="1400" dirty="0"/>
          </a:p>
        </p:txBody>
      </p:sp>
      <p:sp>
        <p:nvSpPr>
          <p:cNvPr id="34" name="Прямоугольник 33"/>
          <p:cNvSpPr/>
          <p:nvPr/>
        </p:nvSpPr>
        <p:spPr>
          <a:xfrm>
            <a:off x="3064450" y="2644324"/>
            <a:ext cx="795411" cy="276999"/>
          </a:xfrm>
          <a:prstGeom prst="rect">
            <a:avLst/>
          </a:prstGeom>
        </p:spPr>
        <p:txBody>
          <a:bodyPr wrap="none">
            <a:spAutoFit/>
          </a:bodyPr>
          <a:lstStyle/>
          <a:p>
            <a:r>
              <a:rPr lang="ru-RU" sz="1200" i="1" dirty="0" smtClean="0">
                <a:latin typeface="Times New Roman"/>
                <a:ea typeface="Calibri"/>
              </a:rPr>
              <a:t>мин.10% </a:t>
            </a:r>
            <a:endParaRPr lang="ru-RU" sz="1200" dirty="0"/>
          </a:p>
        </p:txBody>
      </p:sp>
      <p:sp>
        <p:nvSpPr>
          <p:cNvPr id="35" name="Прямоугольник 34"/>
          <p:cNvSpPr/>
          <p:nvPr/>
        </p:nvSpPr>
        <p:spPr>
          <a:xfrm>
            <a:off x="3305851" y="2365356"/>
            <a:ext cx="308098" cy="307777"/>
          </a:xfrm>
          <a:prstGeom prst="rect">
            <a:avLst/>
          </a:prstGeom>
        </p:spPr>
        <p:txBody>
          <a:bodyPr wrap="none">
            <a:spAutoFit/>
          </a:bodyPr>
          <a:lstStyle/>
          <a:p>
            <a:pPr lvl="0"/>
            <a:r>
              <a:rPr lang="ru-RU" sz="1400" dirty="0">
                <a:solidFill>
                  <a:srgbClr val="000000"/>
                </a:solidFill>
                <a:latin typeface="Times New Roman"/>
                <a:ea typeface="Calibri"/>
              </a:rPr>
              <a:t>ↆ</a:t>
            </a:r>
            <a:endParaRPr lang="ru-RU" sz="1400" dirty="0">
              <a:solidFill>
                <a:prstClr val="black"/>
              </a:solidFill>
            </a:endParaRPr>
          </a:p>
        </p:txBody>
      </p:sp>
      <p:sp>
        <p:nvSpPr>
          <p:cNvPr id="36" name="Прямоугольник 35"/>
          <p:cNvSpPr/>
          <p:nvPr/>
        </p:nvSpPr>
        <p:spPr>
          <a:xfrm>
            <a:off x="4662262" y="2641163"/>
            <a:ext cx="1962547" cy="830997"/>
          </a:xfrm>
          <a:prstGeom prst="rect">
            <a:avLst/>
          </a:prstGeom>
        </p:spPr>
        <p:txBody>
          <a:bodyPr wrap="square">
            <a:spAutoFit/>
          </a:bodyPr>
          <a:lstStyle/>
          <a:p>
            <a:pPr>
              <a:spcAft>
                <a:spcPts val="0"/>
              </a:spcAft>
            </a:pPr>
            <a:r>
              <a:rPr lang="ru-RU" sz="1200" i="1" dirty="0" smtClean="0">
                <a:solidFill>
                  <a:srgbClr val="000000"/>
                </a:solidFill>
                <a:latin typeface="Times New Roman"/>
                <a:ea typeface="Calibri"/>
              </a:rPr>
              <a:t>для       </a:t>
            </a:r>
            <a:r>
              <a:rPr lang="ru-RU" sz="1200" i="1" dirty="0" err="1" smtClean="0">
                <a:solidFill>
                  <a:srgbClr val="000000"/>
                </a:solidFill>
                <a:latin typeface="Times New Roman"/>
                <a:ea typeface="Calibri"/>
              </a:rPr>
              <a:t>пгт</a:t>
            </a:r>
            <a:r>
              <a:rPr lang="ru-RU" sz="1200" i="1" dirty="0">
                <a:solidFill>
                  <a:srgbClr val="000000"/>
                </a:solidFill>
                <a:latin typeface="Times New Roman"/>
                <a:ea typeface="Calibri"/>
              </a:rPr>
              <a:t>. </a:t>
            </a:r>
            <a:endParaRPr lang="ru-RU" sz="1200" i="1" dirty="0" smtClean="0">
              <a:solidFill>
                <a:srgbClr val="000000"/>
              </a:solidFill>
              <a:latin typeface="Times New Roman"/>
              <a:ea typeface="Calibri"/>
            </a:endParaRPr>
          </a:p>
          <a:p>
            <a:pPr>
              <a:spcAft>
                <a:spcPts val="0"/>
              </a:spcAft>
            </a:pPr>
            <a:r>
              <a:rPr lang="ru-RU" sz="1200" i="1" dirty="0" err="1" smtClean="0">
                <a:solidFill>
                  <a:srgbClr val="000000"/>
                </a:solidFill>
                <a:latin typeface="Times New Roman"/>
                <a:ea typeface="Calibri"/>
              </a:rPr>
              <a:t>В.Синячиха</a:t>
            </a:r>
            <a:r>
              <a:rPr lang="ru-RU" sz="1200" i="1" dirty="0" smtClean="0">
                <a:solidFill>
                  <a:srgbClr val="000000"/>
                </a:solidFill>
                <a:latin typeface="Times New Roman"/>
                <a:ea typeface="Calibri"/>
              </a:rPr>
              <a:t> – 35%,       </a:t>
            </a:r>
          </a:p>
          <a:p>
            <a:pPr>
              <a:spcAft>
                <a:spcPts val="0"/>
              </a:spcAft>
            </a:pPr>
            <a:r>
              <a:rPr lang="ru-RU" sz="1200" i="1" dirty="0" smtClean="0">
                <a:solidFill>
                  <a:srgbClr val="000000"/>
                </a:solidFill>
                <a:latin typeface="Times New Roman"/>
                <a:ea typeface="Calibri"/>
              </a:rPr>
              <a:t>для </a:t>
            </a:r>
            <a:r>
              <a:rPr lang="ru-RU" sz="1200" i="1" dirty="0">
                <a:solidFill>
                  <a:srgbClr val="000000"/>
                </a:solidFill>
                <a:latin typeface="Times New Roman"/>
                <a:ea typeface="Calibri"/>
              </a:rPr>
              <a:t>сельских населенных      </a:t>
            </a:r>
            <a:endParaRPr lang="ru-RU" sz="1200" spc="-5" dirty="0">
              <a:solidFill>
                <a:srgbClr val="000000"/>
              </a:solidFill>
              <a:latin typeface="Times New Roman"/>
              <a:ea typeface="Times New Roman"/>
            </a:endParaRPr>
          </a:p>
          <a:p>
            <a:pPr>
              <a:spcAft>
                <a:spcPts val="0"/>
              </a:spcAft>
            </a:pPr>
            <a:r>
              <a:rPr lang="ru-RU" sz="1200" i="1" dirty="0" smtClean="0">
                <a:solidFill>
                  <a:srgbClr val="000000"/>
                </a:solidFill>
                <a:latin typeface="Times New Roman"/>
                <a:ea typeface="Calibri"/>
              </a:rPr>
              <a:t>пунктов </a:t>
            </a:r>
            <a:r>
              <a:rPr lang="ru-RU" sz="1200" i="1" dirty="0">
                <a:solidFill>
                  <a:srgbClr val="000000"/>
                </a:solidFill>
                <a:latin typeface="Times New Roman"/>
                <a:ea typeface="Calibri"/>
              </a:rPr>
              <a:t>– 39</a:t>
            </a:r>
            <a:r>
              <a:rPr lang="ru-RU" sz="1200" i="1" dirty="0" smtClean="0">
                <a:solidFill>
                  <a:srgbClr val="000000"/>
                </a:solidFill>
                <a:latin typeface="Times New Roman"/>
                <a:ea typeface="Calibri"/>
              </a:rPr>
              <a:t>%    </a:t>
            </a:r>
            <a:endParaRPr lang="ru-RU" sz="1200" spc="-5" dirty="0">
              <a:solidFill>
                <a:srgbClr val="000000"/>
              </a:solidFill>
              <a:effectLst/>
              <a:latin typeface="Times New Roman"/>
              <a:ea typeface="Times New Roman"/>
            </a:endParaRPr>
          </a:p>
        </p:txBody>
      </p:sp>
      <p:sp>
        <p:nvSpPr>
          <p:cNvPr id="37" name="Прямоугольник 36"/>
          <p:cNvSpPr/>
          <p:nvPr/>
        </p:nvSpPr>
        <p:spPr>
          <a:xfrm>
            <a:off x="5220284" y="2368376"/>
            <a:ext cx="308098" cy="307777"/>
          </a:xfrm>
          <a:prstGeom prst="rect">
            <a:avLst/>
          </a:prstGeom>
        </p:spPr>
        <p:txBody>
          <a:bodyPr wrap="none">
            <a:spAutoFit/>
          </a:bodyPr>
          <a:lstStyle/>
          <a:p>
            <a:pPr lvl="0"/>
            <a:r>
              <a:rPr lang="ru-RU" sz="1400" dirty="0">
                <a:solidFill>
                  <a:srgbClr val="000000"/>
                </a:solidFill>
                <a:latin typeface="Times New Roman"/>
                <a:ea typeface="Calibri"/>
              </a:rPr>
              <a:t>ↆ</a:t>
            </a:r>
            <a:endParaRPr lang="ru-RU" sz="1400" dirty="0">
              <a:solidFill>
                <a:prstClr val="black"/>
              </a:solidFill>
            </a:endParaRPr>
          </a:p>
        </p:txBody>
      </p:sp>
      <p:sp>
        <p:nvSpPr>
          <p:cNvPr id="38" name="Прямоугольник 37"/>
          <p:cNvSpPr/>
          <p:nvPr/>
        </p:nvSpPr>
        <p:spPr>
          <a:xfrm>
            <a:off x="7164288" y="2594996"/>
            <a:ext cx="1274294" cy="461665"/>
          </a:xfrm>
          <a:prstGeom prst="rect">
            <a:avLst/>
          </a:prstGeom>
        </p:spPr>
        <p:txBody>
          <a:bodyPr wrap="square">
            <a:spAutoFit/>
          </a:bodyPr>
          <a:lstStyle/>
          <a:p>
            <a:pPr algn="just">
              <a:spcAft>
                <a:spcPts val="0"/>
              </a:spcAft>
            </a:pPr>
            <a:r>
              <a:rPr lang="ru-RU" sz="1200" i="1" dirty="0" smtClean="0">
                <a:solidFill>
                  <a:srgbClr val="000000"/>
                </a:solidFill>
                <a:latin typeface="Times New Roman"/>
                <a:ea typeface="Calibri"/>
              </a:rPr>
              <a:t>не </a:t>
            </a:r>
            <a:r>
              <a:rPr lang="ru-RU" sz="1200" i="1" dirty="0">
                <a:solidFill>
                  <a:srgbClr val="000000"/>
                </a:solidFill>
                <a:latin typeface="Times New Roman"/>
                <a:ea typeface="Calibri"/>
              </a:rPr>
              <a:t>более 50% </a:t>
            </a:r>
            <a:endParaRPr lang="ru-RU" sz="1200" spc="-5" dirty="0">
              <a:solidFill>
                <a:srgbClr val="000000"/>
              </a:solidFill>
              <a:latin typeface="Times New Roman"/>
              <a:ea typeface="Times New Roman"/>
            </a:endParaRPr>
          </a:p>
          <a:p>
            <a:pPr algn="just">
              <a:spcAft>
                <a:spcPts val="0"/>
              </a:spcAft>
            </a:pPr>
            <a:r>
              <a:rPr lang="ru-RU" sz="1200" i="1" dirty="0">
                <a:solidFill>
                  <a:srgbClr val="000000"/>
                </a:solidFill>
                <a:latin typeface="Times New Roman"/>
                <a:ea typeface="Calibri"/>
              </a:rPr>
              <a:t>и 2 млн. </a:t>
            </a:r>
            <a:r>
              <a:rPr lang="ru-RU" sz="1200" i="1" dirty="0" smtClean="0">
                <a:solidFill>
                  <a:srgbClr val="000000"/>
                </a:solidFill>
                <a:latin typeface="Times New Roman"/>
                <a:ea typeface="Calibri"/>
              </a:rPr>
              <a:t>рублей</a:t>
            </a:r>
            <a:endParaRPr lang="ru-RU" sz="1200" spc="-5" dirty="0">
              <a:solidFill>
                <a:srgbClr val="000000"/>
              </a:solidFill>
              <a:effectLst/>
              <a:latin typeface="Times New Roman"/>
              <a:ea typeface="Times New Roman"/>
            </a:endParaRPr>
          </a:p>
        </p:txBody>
      </p:sp>
      <p:sp>
        <p:nvSpPr>
          <p:cNvPr id="39" name="Прямоугольник 38"/>
          <p:cNvSpPr/>
          <p:nvPr/>
        </p:nvSpPr>
        <p:spPr>
          <a:xfrm>
            <a:off x="7589514" y="2364071"/>
            <a:ext cx="308098" cy="307777"/>
          </a:xfrm>
          <a:prstGeom prst="rect">
            <a:avLst/>
          </a:prstGeom>
        </p:spPr>
        <p:txBody>
          <a:bodyPr wrap="none">
            <a:spAutoFit/>
          </a:bodyPr>
          <a:lstStyle/>
          <a:p>
            <a:pPr lvl="0"/>
            <a:r>
              <a:rPr lang="ru-RU" sz="1400" dirty="0">
                <a:solidFill>
                  <a:srgbClr val="000000"/>
                </a:solidFill>
                <a:latin typeface="Times New Roman"/>
                <a:ea typeface="Calibri"/>
              </a:rPr>
              <a:t>ↆ</a:t>
            </a:r>
            <a:endParaRPr lang="ru-RU" sz="1400" dirty="0">
              <a:solidFill>
                <a:prstClr val="black"/>
              </a:solidFill>
            </a:endParaRPr>
          </a:p>
        </p:txBody>
      </p:sp>
      <p:cxnSp>
        <p:nvCxnSpPr>
          <p:cNvPr id="57" name="Прямая соединительная линия 56"/>
          <p:cNvCxnSpPr/>
          <p:nvPr/>
        </p:nvCxnSpPr>
        <p:spPr>
          <a:xfrm>
            <a:off x="1090673" y="3736513"/>
            <a:ext cx="7825259" cy="0"/>
          </a:xfrm>
          <a:prstGeom prst="line">
            <a:avLst/>
          </a:prstGeom>
        </p:spPr>
        <p:style>
          <a:lnRef idx="1">
            <a:schemeClr val="accent1"/>
          </a:lnRef>
          <a:fillRef idx="0">
            <a:schemeClr val="accent1"/>
          </a:fillRef>
          <a:effectRef idx="0">
            <a:schemeClr val="accent1"/>
          </a:effectRef>
          <a:fontRef idx="minor">
            <a:schemeClr val="tx1"/>
          </a:fontRef>
        </p:style>
      </p:cxnSp>
      <p:sp>
        <p:nvSpPr>
          <p:cNvPr id="61" name="Прямоугольник 60"/>
          <p:cNvSpPr/>
          <p:nvPr/>
        </p:nvSpPr>
        <p:spPr>
          <a:xfrm>
            <a:off x="3057999" y="3827997"/>
            <a:ext cx="2999667" cy="369332"/>
          </a:xfrm>
          <a:prstGeom prst="rect">
            <a:avLst/>
          </a:prstGeom>
        </p:spPr>
        <p:txBody>
          <a:bodyPr wrap="none">
            <a:spAutoFit/>
          </a:bodyPr>
          <a:lstStyle/>
          <a:p>
            <a:pPr>
              <a:spcAft>
                <a:spcPts val="0"/>
              </a:spcAft>
            </a:pPr>
            <a:r>
              <a:rPr lang="ru-RU" spc="-5" dirty="0">
                <a:solidFill>
                  <a:srgbClr val="000000"/>
                </a:solidFill>
                <a:latin typeface="Times New Roman"/>
                <a:ea typeface="Calibri"/>
              </a:rPr>
              <a:t>от общей стоимости проекта</a:t>
            </a:r>
            <a:endParaRPr lang="ru-RU" sz="2000" spc="-5" dirty="0">
              <a:solidFill>
                <a:srgbClr val="000000"/>
              </a:solidFill>
              <a:effectLst/>
              <a:latin typeface="Times New Roman"/>
              <a:ea typeface="Times New Roman"/>
            </a:endParaRPr>
          </a:p>
        </p:txBody>
      </p:sp>
      <p:sp>
        <p:nvSpPr>
          <p:cNvPr id="62" name="Стрелка вверх 61"/>
          <p:cNvSpPr/>
          <p:nvPr/>
        </p:nvSpPr>
        <p:spPr>
          <a:xfrm>
            <a:off x="2671965" y="3523459"/>
            <a:ext cx="484632"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Стрелка вверх 62"/>
          <p:cNvSpPr/>
          <p:nvPr/>
        </p:nvSpPr>
        <p:spPr>
          <a:xfrm>
            <a:off x="5920691" y="3583395"/>
            <a:ext cx="484632" cy="4892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957711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1822</TotalTime>
  <Words>567</Words>
  <Application>Microsoft Office PowerPoint</Application>
  <PresentationFormat>Экран (4:3)</PresentationFormat>
  <Paragraphs>74</Paragraphs>
  <Slides>10</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Солнцестояние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kui</dc:creator>
  <cp:lastModifiedBy>Ekonom-PC</cp:lastModifiedBy>
  <cp:revision>257</cp:revision>
  <dcterms:created xsi:type="dcterms:W3CDTF">2019-04-23T03:59:54Z</dcterms:created>
  <dcterms:modified xsi:type="dcterms:W3CDTF">2024-02-02T05:45:39Z</dcterms:modified>
</cp:coreProperties>
</file>